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6" r:id="rId4"/>
    <p:sldId id="285" r:id="rId5"/>
    <p:sldId id="277" r:id="rId6"/>
    <p:sldId id="284" r:id="rId7"/>
    <p:sldId id="279" r:id="rId8"/>
    <p:sldId id="280" r:id="rId9"/>
    <p:sldId id="281" r:id="rId10"/>
    <p:sldId id="282" r:id="rId11"/>
    <p:sldId id="283" r:id="rId12"/>
    <p:sldId id="286" r:id="rId13"/>
    <p:sldId id="287" r:id="rId14"/>
    <p:sldId id="288" r:id="rId15"/>
    <p:sldId id="289" r:id="rId16"/>
    <p:sldId id="291" r:id="rId17"/>
    <p:sldId id="293" r:id="rId18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301"/>
    <a:srgbClr val="ED5E2B"/>
    <a:srgbClr val="942FCE"/>
    <a:srgbClr val="764FC6"/>
    <a:srgbClr val="495DC3"/>
    <a:srgbClr val="2161C3"/>
    <a:srgbClr val="01F1A1"/>
    <a:srgbClr val="0AB5C4"/>
    <a:srgbClr val="098FDC"/>
    <a:srgbClr val="0B8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2E239650-CB06-7857-DE2F-ECFB5911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5" y="-59634"/>
            <a:ext cx="12324522" cy="695804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D8AC4410-FF36-F231-358A-A330A8712612}"/>
              </a:ext>
            </a:extLst>
          </p:cNvPr>
          <p:cNvGrpSpPr/>
          <p:nvPr userDrawn="1"/>
        </p:nvGrpSpPr>
        <p:grpSpPr>
          <a:xfrm>
            <a:off x="0" y="0"/>
            <a:ext cx="389337" cy="6883227"/>
            <a:chOff x="0" y="0"/>
            <a:chExt cx="389337" cy="6883227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EF97DD09-318F-AAEF-4EE9-CA5963759822}"/>
                </a:ext>
              </a:extLst>
            </p:cNvPr>
            <p:cNvSpPr/>
            <p:nvPr/>
          </p:nvSpPr>
          <p:spPr>
            <a:xfrm>
              <a:off x="0" y="0"/>
              <a:ext cx="389337" cy="68832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pic>
          <p:nvPicPr>
            <p:cNvPr id="10" name="그림 9" descr="텍스트, 폰트, 스크린샷, 로고이(가) 표시된 사진&#10;&#10;자동 생성된 설명">
              <a:extLst>
                <a:ext uri="{FF2B5EF4-FFF2-40B4-BE49-F238E27FC236}">
                  <a16:creationId xmlns:a16="http://schemas.microsoft.com/office/drawing/2014/main" xmlns="" id="{59685E54-7318-2152-FFA5-0507DA09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80961" y="5926234"/>
              <a:ext cx="1392448" cy="2686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44FF97F-A232-31D8-F9B0-1D72ACBD5A79}"/>
                </a:ext>
              </a:extLst>
            </p:cNvPr>
            <p:cNvSpPr txBox="1"/>
            <p:nvPr/>
          </p:nvSpPr>
          <p:spPr>
            <a:xfrm rot="16200000">
              <a:off x="-338251" y="392866"/>
              <a:ext cx="1033543" cy="31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bg1">
                      <a:lumMod val="75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  <a:cs typeface="Calibri" panose="020F0502020204030204" pitchFamily="34" charset="0"/>
                </a:rPr>
                <a:t>Golf EXPO</a:t>
              </a:r>
              <a:endParaRPr lang="en-US" sz="1100" b="1" dirty="0">
                <a:solidFill>
                  <a:schemeClr val="bg1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95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34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83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4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87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23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76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3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4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02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66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96AE-AC8D-4257-BFD3-FAB6C6209BD4}" type="datetimeFigureOut">
              <a:rPr lang="ko-KR" altLang="en-US" smtClean="0"/>
              <a:t>2024-11-03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379E-B405-4010-8246-2EC86B46A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0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953"/>
            <a:ext cx="12192000" cy="69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0CCCBF-7A2C-7EB2-CE14-B1734AC9A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E73109A-5EBA-7218-7E47-A2BE35BA8468}"/>
              </a:ext>
            </a:extLst>
          </p:cNvPr>
          <p:cNvSpPr txBox="1"/>
          <p:nvPr/>
        </p:nvSpPr>
        <p:spPr>
          <a:xfrm>
            <a:off x="1357706" y="1414822"/>
            <a:ext cx="6827012" cy="454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300000"/>
              </a:lnSpc>
            </a:pP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✔️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KPGA </a:t>
            </a:r>
            <a:r>
              <a:rPr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회원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ko-KR" altLang="en-US" sz="2000" dirty="0">
                <a:solidFill>
                  <a:srgbClr val="ED5E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1:1</a:t>
            </a:r>
            <a:r>
              <a:rPr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코칭 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기회 제공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(VIP 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초청장 내용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0">
              <a:lnSpc>
                <a:spcPct val="300000"/>
              </a:lnSpc>
            </a:pP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✔️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VIP </a:t>
            </a:r>
            <a:r>
              <a:rPr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초청장 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제공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(30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 상당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0">
              <a:lnSpc>
                <a:spcPct val="300000"/>
              </a:lnSpc>
            </a:pP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✔️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위스키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샴페인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와인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시음 제공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300000"/>
              </a:lnSpc>
            </a:pP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✔️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Ambassador </a:t>
            </a:r>
            <a:r>
              <a:rPr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라운지 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제공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네트워킹 기회 제공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0">
              <a:lnSpc>
                <a:spcPct val="300000"/>
              </a:lnSpc>
            </a:pP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✔️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Verdana"/>
              </a:rPr>
              <a:t> 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Ambassador 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라운지 </a:t>
            </a:r>
            <a:r>
              <a:rPr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Catering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제공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xmlns="" id="{EBD24BFD-41F7-314E-94F9-9F3010F843F7}"/>
              </a:ext>
            </a:extLst>
          </p:cNvPr>
          <p:cNvSpPr txBox="1"/>
          <p:nvPr/>
        </p:nvSpPr>
        <p:spPr>
          <a:xfrm>
            <a:off x="1357706" y="437372"/>
            <a:ext cx="53810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❋ Ambassador Day 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운영 지원</a:t>
            </a:r>
          </a:p>
        </p:txBody>
      </p:sp>
      <p:cxnSp>
        <p:nvCxnSpPr>
          <p:cNvPr id="57" name="직선 연결선 19">
            <a:extLst>
              <a:ext uri="{FF2B5EF4-FFF2-40B4-BE49-F238E27FC236}">
                <a16:creationId xmlns:a16="http://schemas.microsoft.com/office/drawing/2014/main" xmlns="" id="{256026FA-C0DB-DAD7-F9BB-C04B2D4DB4E0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9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4C70C1-6F81-6DC0-F01D-88CC27E2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>
            <a:extLst>
              <a:ext uri="{FF2B5EF4-FFF2-40B4-BE49-F238E27FC236}">
                <a16:creationId xmlns:a16="http://schemas.microsoft.com/office/drawing/2014/main" xmlns="" id="{C8F3CAAC-7E42-1263-3D86-C0FAF6040F6C}"/>
              </a:ext>
            </a:extLst>
          </p:cNvPr>
          <p:cNvGrpSpPr/>
          <p:nvPr/>
        </p:nvGrpSpPr>
        <p:grpSpPr>
          <a:xfrm>
            <a:off x="366176" y="0"/>
            <a:ext cx="11847037" cy="1138013"/>
            <a:chOff x="366176" y="0"/>
            <a:chExt cx="11847037" cy="1138013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xmlns="" id="{6C28055A-9775-7C1F-2F20-C548614BE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7000"/>
            </a:blip>
            <a:srcRect t="36075" b="24581"/>
            <a:stretch/>
          </p:blipFill>
          <p:spPr>
            <a:xfrm>
              <a:off x="366176" y="0"/>
              <a:ext cx="3962168" cy="1138009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xmlns="" id="{B252309E-201A-F2A4-E9C2-5F9BC8EF7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7000"/>
            </a:blip>
            <a:srcRect t="35414" b="25348"/>
            <a:stretch/>
          </p:blipFill>
          <p:spPr>
            <a:xfrm>
              <a:off x="4328344" y="1"/>
              <a:ext cx="3722352" cy="1138012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xmlns="" id="{FA159360-309C-882B-4581-F5ED52A64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7000"/>
            </a:blip>
            <a:srcRect t="37192" b="22246"/>
            <a:stretch/>
          </p:blipFill>
          <p:spPr>
            <a:xfrm>
              <a:off x="7981122" y="0"/>
              <a:ext cx="4232091" cy="1138013"/>
            </a:xfrm>
            <a:prstGeom prst="rect">
              <a:avLst/>
            </a:prstGeom>
          </p:spPr>
        </p:pic>
      </p:grpSp>
      <p:pic>
        <p:nvPicPr>
          <p:cNvPr id="62" name="그림 61">
            <a:extLst>
              <a:ext uri="{FF2B5EF4-FFF2-40B4-BE49-F238E27FC236}">
                <a16:creationId xmlns:a16="http://schemas.microsoft.com/office/drawing/2014/main" xmlns="" id="{E5A795FD-5041-E42E-EBFD-4DDE7035B48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34"/>
            <a:ext cx="12192001" cy="6883227"/>
          </a:xfrm>
          <a:prstGeom prst="rect">
            <a:avLst/>
          </a:prstGeom>
        </p:spPr>
      </p:pic>
      <p:grpSp>
        <p:nvGrpSpPr>
          <p:cNvPr id="63" name="그룹 62">
            <a:extLst>
              <a:ext uri="{FF2B5EF4-FFF2-40B4-BE49-F238E27FC236}">
                <a16:creationId xmlns:a16="http://schemas.microsoft.com/office/drawing/2014/main" xmlns="" id="{D72E186D-368B-576E-DDDA-0A8038431801}"/>
              </a:ext>
            </a:extLst>
          </p:cNvPr>
          <p:cNvGrpSpPr/>
          <p:nvPr/>
        </p:nvGrpSpPr>
        <p:grpSpPr>
          <a:xfrm>
            <a:off x="0" y="0"/>
            <a:ext cx="389337" cy="6883227"/>
            <a:chOff x="0" y="0"/>
            <a:chExt cx="389337" cy="6883227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xmlns="" id="{3BE33943-F1C7-D1E8-ADD3-1EF47EC8633F}"/>
                </a:ext>
              </a:extLst>
            </p:cNvPr>
            <p:cNvSpPr/>
            <p:nvPr/>
          </p:nvSpPr>
          <p:spPr>
            <a:xfrm>
              <a:off x="0" y="0"/>
              <a:ext cx="389337" cy="68832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pic>
          <p:nvPicPr>
            <p:cNvPr id="65" name="그림 64" descr="텍스트, 폰트, 스크린샷, 로고이(가) 표시된 사진&#10;&#10;자동 생성된 설명">
              <a:extLst>
                <a:ext uri="{FF2B5EF4-FFF2-40B4-BE49-F238E27FC236}">
                  <a16:creationId xmlns:a16="http://schemas.microsoft.com/office/drawing/2014/main" xmlns="" id="{97670D9B-5B57-3AB7-33F4-DE0DDAA8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80961" y="5926234"/>
              <a:ext cx="1392448" cy="268636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72E8C7E-5E43-8EF5-7C52-62BAD24ECFEE}"/>
                </a:ext>
              </a:extLst>
            </p:cNvPr>
            <p:cNvSpPr txBox="1"/>
            <p:nvPr/>
          </p:nvSpPr>
          <p:spPr>
            <a:xfrm rot="16200000">
              <a:off x="-338251" y="392866"/>
              <a:ext cx="1033543" cy="31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bg1">
                      <a:lumMod val="75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  <a:cs typeface="Calibri" panose="020F0502020204030204" pitchFamily="34" charset="0"/>
                </a:rPr>
                <a:t>Golf EXPO</a:t>
              </a:r>
              <a:endParaRPr lang="en-US" sz="1100" b="1" dirty="0">
                <a:solidFill>
                  <a:schemeClr val="bg1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  <p:sp>
        <p:nvSpPr>
          <p:cNvPr id="56" name="object 2">
            <a:extLst>
              <a:ext uri="{FF2B5EF4-FFF2-40B4-BE49-F238E27FC236}">
                <a16:creationId xmlns:a16="http://schemas.microsoft.com/office/drawing/2014/main" xmlns="" id="{1EF93928-E7A5-0E7C-838A-C2B184858127}"/>
              </a:ext>
            </a:extLst>
          </p:cNvPr>
          <p:cNvSpPr txBox="1"/>
          <p:nvPr/>
        </p:nvSpPr>
        <p:spPr>
          <a:xfrm>
            <a:off x="1357706" y="437372"/>
            <a:ext cx="53810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VIP 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초청 계획</a:t>
            </a:r>
          </a:p>
        </p:txBody>
      </p: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xmlns="" id="{ADE4BA76-0052-6F38-0A52-C121E70ADB3D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7</a:t>
            </a:r>
            <a:endParaRPr kumimoji="1" lang="ko-KR" altLang="en-US" sz="1600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xmlns="" id="{64CB2560-16A8-6435-7F27-18511822BC58}"/>
              </a:ext>
            </a:extLst>
          </p:cNvPr>
          <p:cNvSpPr/>
          <p:nvPr/>
        </p:nvSpPr>
        <p:spPr>
          <a:xfrm>
            <a:off x="1357706" y="1652934"/>
            <a:ext cx="4721086" cy="4784167"/>
          </a:xfrm>
          <a:prstGeom prst="roundRect">
            <a:avLst>
              <a:gd name="adj" fmla="val 4156"/>
            </a:avLst>
          </a:prstGeom>
          <a:gradFill>
            <a:gsLst>
              <a:gs pos="0">
                <a:srgbClr val="EAC625"/>
              </a:gs>
              <a:gs pos="57000">
                <a:srgbClr val="EF8829"/>
              </a:gs>
              <a:gs pos="83000">
                <a:srgbClr val="ED5E2B"/>
              </a:gs>
              <a:gs pos="100000">
                <a:srgbClr val="F24D27"/>
              </a:gs>
            </a:gsLst>
            <a:lin ang="3600000" scaled="0"/>
          </a:gradFill>
          <a:ln>
            <a:noFill/>
          </a:ln>
          <a:effectLst>
            <a:outerShdw blurRad="460988" dist="144045" dir="8580000" sx="102681" sy="102681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0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xmlns="" id="{BA07520E-FCEE-6CCA-63A4-C1F63D04CCBA}"/>
              </a:ext>
            </a:extLst>
          </p:cNvPr>
          <p:cNvSpPr/>
          <p:nvPr/>
        </p:nvSpPr>
        <p:spPr>
          <a:xfrm>
            <a:off x="6406784" y="1644696"/>
            <a:ext cx="4721086" cy="4784167"/>
          </a:xfrm>
          <a:prstGeom prst="roundRect">
            <a:avLst>
              <a:gd name="adj" fmla="val 3735"/>
            </a:avLst>
          </a:prstGeom>
          <a:gradFill>
            <a:gsLst>
              <a:gs pos="0">
                <a:srgbClr val="01F1A1"/>
              </a:gs>
              <a:gs pos="57000">
                <a:srgbClr val="0AB5C4"/>
              </a:gs>
              <a:gs pos="83000">
                <a:srgbClr val="098FDC"/>
              </a:gs>
              <a:gs pos="100000">
                <a:srgbClr val="0B86E1"/>
              </a:gs>
            </a:gsLst>
            <a:lin ang="3600000" scaled="0"/>
          </a:gradFill>
          <a:ln>
            <a:noFill/>
          </a:ln>
          <a:effectLst>
            <a:outerShdw blurRad="460988" dist="144045" dir="8580000" sx="102681" sy="102681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0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756EFCBB-9BD3-DF9D-F20D-FDEDB346EC1A}"/>
              </a:ext>
            </a:extLst>
          </p:cNvPr>
          <p:cNvGrpSpPr/>
          <p:nvPr/>
        </p:nvGrpSpPr>
        <p:grpSpPr>
          <a:xfrm>
            <a:off x="1761501" y="2759226"/>
            <a:ext cx="3893864" cy="685800"/>
            <a:chOff x="1314240" y="1471535"/>
            <a:chExt cx="5176012" cy="685800"/>
          </a:xfrm>
        </p:grpSpPr>
        <p:sp>
          <p:nvSpPr>
            <p:cNvPr id="10" name="모서리가 둥근 직사각형 9">
              <a:extLst>
                <a:ext uri="{FF2B5EF4-FFF2-40B4-BE49-F238E27FC236}">
                  <a16:creationId xmlns:a16="http://schemas.microsoft.com/office/drawing/2014/main" xmlns="" id="{F4181E76-9D86-BC73-3C8D-196B9A19D473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657C0E9-D8AF-35AE-B867-DFF1E90BDFF8}"/>
                </a:ext>
              </a:extLst>
            </p:cNvPr>
            <p:cNvSpPr txBox="1"/>
            <p:nvPr/>
          </p:nvSpPr>
          <p:spPr>
            <a:xfrm>
              <a:off x="1533938" y="1627919"/>
              <a:ext cx="433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하나 </a:t>
              </a:r>
              <a:r>
                <a:rPr lang="en-US" altLang="ko-KR" sz="1800" b="1" dirty="0" smtClean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Private 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Banking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FF154E78-DD77-3927-D51E-5B3EE4709E6D}"/>
              </a:ext>
            </a:extLst>
          </p:cNvPr>
          <p:cNvGrpSpPr/>
          <p:nvPr/>
        </p:nvGrpSpPr>
        <p:grpSpPr>
          <a:xfrm>
            <a:off x="1761501" y="3633869"/>
            <a:ext cx="3893864" cy="685800"/>
            <a:chOff x="1314240" y="1471535"/>
            <a:chExt cx="5176012" cy="685800"/>
          </a:xfrm>
        </p:grpSpPr>
        <p:sp>
          <p:nvSpPr>
            <p:cNvPr id="22" name="모서리가 둥근 직사각형 21">
              <a:extLst>
                <a:ext uri="{FF2B5EF4-FFF2-40B4-BE49-F238E27FC236}">
                  <a16:creationId xmlns:a16="http://schemas.microsoft.com/office/drawing/2014/main" xmlns="" id="{384AE2E0-E00E-10F8-E8F7-9C2E211C4551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37704E8-2690-F9D6-3750-24C7986FCB82}"/>
                </a:ext>
              </a:extLst>
            </p:cNvPr>
            <p:cNvSpPr txBox="1"/>
            <p:nvPr/>
          </p:nvSpPr>
          <p:spPr>
            <a:xfrm>
              <a:off x="1533938" y="1627919"/>
              <a:ext cx="433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우리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Wealth Management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89ECCEB5-5FA1-C801-783A-849C0CD882BE}"/>
              </a:ext>
            </a:extLst>
          </p:cNvPr>
          <p:cNvGrpSpPr/>
          <p:nvPr/>
        </p:nvGrpSpPr>
        <p:grpSpPr>
          <a:xfrm>
            <a:off x="1761501" y="4508513"/>
            <a:ext cx="3893864" cy="685800"/>
            <a:chOff x="1314240" y="1471535"/>
            <a:chExt cx="5176012" cy="685800"/>
          </a:xfrm>
        </p:grpSpPr>
        <p:sp>
          <p:nvSpPr>
            <p:cNvPr id="26" name="모서리가 둥근 직사각형 25">
              <a:extLst>
                <a:ext uri="{FF2B5EF4-FFF2-40B4-BE49-F238E27FC236}">
                  <a16:creationId xmlns:a16="http://schemas.microsoft.com/office/drawing/2014/main" xmlns="" id="{A0389C20-6C25-7789-7F47-B3D9520C5902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8672331-EB65-F02A-78A8-F38BFD56AA2D}"/>
                </a:ext>
              </a:extLst>
            </p:cNvPr>
            <p:cNvSpPr txBox="1"/>
            <p:nvPr/>
          </p:nvSpPr>
          <p:spPr>
            <a:xfrm>
              <a:off x="1533938" y="1627919"/>
              <a:ext cx="433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KB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ko-KR" altLang="en-US" b="1" dirty="0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골드앤와이즈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99F9B74B-B354-3D25-B121-C9F0501E7F14}"/>
              </a:ext>
            </a:extLst>
          </p:cNvPr>
          <p:cNvGrpSpPr/>
          <p:nvPr/>
        </p:nvGrpSpPr>
        <p:grpSpPr>
          <a:xfrm>
            <a:off x="1761501" y="5373217"/>
            <a:ext cx="3893864" cy="685800"/>
            <a:chOff x="1314240" y="1471535"/>
            <a:chExt cx="5176012" cy="685800"/>
          </a:xfrm>
        </p:grpSpPr>
        <p:sp>
          <p:nvSpPr>
            <p:cNvPr id="30" name="모서리가 둥근 직사각형 29">
              <a:extLst>
                <a:ext uri="{FF2B5EF4-FFF2-40B4-BE49-F238E27FC236}">
                  <a16:creationId xmlns:a16="http://schemas.microsoft.com/office/drawing/2014/main" xmlns="" id="{9A3A9D5F-59DB-2377-8C04-4BE88AEE3E52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C32669B-0DA9-2753-E8E6-CECD79BA4104}"/>
                </a:ext>
              </a:extLst>
            </p:cNvPr>
            <p:cNvSpPr txBox="1"/>
            <p:nvPr/>
          </p:nvSpPr>
          <p:spPr>
            <a:xfrm>
              <a:off x="1533938" y="1627919"/>
              <a:ext cx="433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농협 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Private Banking</a:t>
              </a:r>
            </a:p>
          </p:txBody>
        </p:sp>
      </p:grpSp>
      <p:sp>
        <p:nvSpPr>
          <p:cNvPr id="33" name="object 2">
            <a:extLst>
              <a:ext uri="{FF2B5EF4-FFF2-40B4-BE49-F238E27FC236}">
                <a16:creationId xmlns:a16="http://schemas.microsoft.com/office/drawing/2014/main" xmlns="" id="{E54035AD-7C26-C8FB-C489-F2DDDC35927E}"/>
              </a:ext>
            </a:extLst>
          </p:cNvPr>
          <p:cNvSpPr txBox="1"/>
          <p:nvPr/>
        </p:nvSpPr>
        <p:spPr>
          <a:xfrm>
            <a:off x="2262168" y="2037881"/>
            <a:ext cx="14252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은행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17F0C984-9A04-C2EB-737C-55FED9E67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6" y="2068626"/>
            <a:ext cx="361350" cy="36135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2D510C27-8B94-7F87-9B79-1A6B7C0EE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43" y="2068626"/>
            <a:ext cx="365400" cy="365400"/>
          </a:xfrm>
          <a:prstGeom prst="rect">
            <a:avLst/>
          </a:prstGeom>
        </p:spPr>
      </p:pic>
      <p:sp>
        <p:nvSpPr>
          <p:cNvPr id="38" name="object 2">
            <a:extLst>
              <a:ext uri="{FF2B5EF4-FFF2-40B4-BE49-F238E27FC236}">
                <a16:creationId xmlns:a16="http://schemas.microsoft.com/office/drawing/2014/main" xmlns="" id="{B89A5D05-6A0B-A6AC-9044-289DF87E7930}"/>
              </a:ext>
            </a:extLst>
          </p:cNvPr>
          <p:cNvSpPr txBox="1"/>
          <p:nvPr/>
        </p:nvSpPr>
        <p:spPr>
          <a:xfrm>
            <a:off x="7370881" y="2047820"/>
            <a:ext cx="14252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백화점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7E5B594D-C8FA-A7CA-EB39-9DC54F6A028B}"/>
              </a:ext>
            </a:extLst>
          </p:cNvPr>
          <p:cNvGrpSpPr/>
          <p:nvPr/>
        </p:nvGrpSpPr>
        <p:grpSpPr>
          <a:xfrm>
            <a:off x="6780761" y="2759226"/>
            <a:ext cx="3893864" cy="685800"/>
            <a:chOff x="1314240" y="1471535"/>
            <a:chExt cx="5176012" cy="685800"/>
          </a:xfrm>
        </p:grpSpPr>
        <p:sp>
          <p:nvSpPr>
            <p:cNvPr id="40" name="모서리가 둥근 직사각형 39">
              <a:extLst>
                <a:ext uri="{FF2B5EF4-FFF2-40B4-BE49-F238E27FC236}">
                  <a16:creationId xmlns:a16="http://schemas.microsoft.com/office/drawing/2014/main" xmlns="" id="{3BE1E043-C8B8-CC77-AA23-D7A5091186DC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24278EE-5655-EBBF-7B63-33D0075B1E37}"/>
                </a:ext>
              </a:extLst>
            </p:cNvPr>
            <p:cNvSpPr txBox="1"/>
            <p:nvPr/>
          </p:nvSpPr>
          <p:spPr>
            <a:xfrm>
              <a:off x="1533938" y="1627919"/>
              <a:ext cx="433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현대백화점 </a:t>
              </a:r>
              <a:r>
                <a:rPr lang="en-US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</a:t>
              </a:r>
              <a:r>
                <a:rPr lang="ko-KR" altLang="en-US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자스민</a:t>
              </a:r>
              <a:r>
                <a:rPr lang="ko-KR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블랙 등</a:t>
              </a:r>
              <a:r>
                <a:rPr lang="en-US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  <a:endParaRPr lang="en-US" altLang="ko-K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8CBC8010-E280-9E32-7058-319AFDD7C315}"/>
              </a:ext>
            </a:extLst>
          </p:cNvPr>
          <p:cNvGrpSpPr/>
          <p:nvPr/>
        </p:nvGrpSpPr>
        <p:grpSpPr>
          <a:xfrm>
            <a:off x="6780761" y="3633869"/>
            <a:ext cx="3893864" cy="685800"/>
            <a:chOff x="1314240" y="1471535"/>
            <a:chExt cx="5176012" cy="685800"/>
          </a:xfrm>
        </p:grpSpPr>
        <p:sp>
          <p:nvSpPr>
            <p:cNvPr id="44" name="모서리가 둥근 직사각형 43">
              <a:extLst>
                <a:ext uri="{FF2B5EF4-FFF2-40B4-BE49-F238E27FC236}">
                  <a16:creationId xmlns:a16="http://schemas.microsoft.com/office/drawing/2014/main" xmlns="" id="{C51D15DE-4356-745A-2D26-044076E17504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4F890B4-5B70-E114-ABCA-AB9C959E02D1}"/>
                </a:ext>
              </a:extLst>
            </p:cNvPr>
            <p:cNvSpPr txBox="1"/>
            <p:nvPr/>
          </p:nvSpPr>
          <p:spPr>
            <a:xfrm>
              <a:off x="1533938" y="1627919"/>
              <a:ext cx="433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롯데백화점 </a:t>
              </a:r>
              <a:r>
                <a:rPr lang="en-US" altLang="ko-KR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</a:t>
              </a:r>
              <a:r>
                <a:rPr lang="ko-KR" altLang="en-US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블랙</a:t>
              </a:r>
              <a:r>
                <a:rPr lang="en-US" altLang="ko-KR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에메랄드 등</a:t>
              </a:r>
              <a:r>
                <a:rPr lang="en-US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  <a:endParaRPr lang="en-US" altLang="ko-K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4D394C80-B46B-08B0-62B1-D4F2FBB65266}"/>
              </a:ext>
            </a:extLst>
          </p:cNvPr>
          <p:cNvGrpSpPr/>
          <p:nvPr/>
        </p:nvGrpSpPr>
        <p:grpSpPr>
          <a:xfrm>
            <a:off x="6780761" y="4508513"/>
            <a:ext cx="3893864" cy="685800"/>
            <a:chOff x="1314240" y="1471535"/>
            <a:chExt cx="5176012" cy="685800"/>
          </a:xfrm>
        </p:grpSpPr>
        <p:sp>
          <p:nvSpPr>
            <p:cNvPr id="47" name="모서리가 둥근 직사각형 46">
              <a:extLst>
                <a:ext uri="{FF2B5EF4-FFF2-40B4-BE49-F238E27FC236}">
                  <a16:creationId xmlns:a16="http://schemas.microsoft.com/office/drawing/2014/main" xmlns="" id="{8CBDEB64-4268-151A-BEB6-F789B1D0429F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AE7923A-6A80-5184-3E90-72153A427E69}"/>
                </a:ext>
              </a:extLst>
            </p:cNvPr>
            <p:cNvSpPr txBox="1"/>
            <p:nvPr/>
          </p:nvSpPr>
          <p:spPr>
            <a:xfrm>
              <a:off x="1533938" y="1627919"/>
              <a:ext cx="46318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신세계 </a:t>
              </a:r>
              <a:r>
                <a:rPr lang="en-US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</a:t>
              </a:r>
              <a:r>
                <a:rPr lang="ko-KR" altLang="en-US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트리니트</a:t>
              </a:r>
              <a:r>
                <a:rPr lang="en-US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다이아몬드 등</a:t>
              </a:r>
              <a:r>
                <a:rPr lang="en-US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  <a:endParaRPr lang="en-US" altLang="ko-K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F5C0B46E-B7BB-0B40-5F00-8CD863F1BB44}"/>
              </a:ext>
            </a:extLst>
          </p:cNvPr>
          <p:cNvGrpSpPr/>
          <p:nvPr/>
        </p:nvGrpSpPr>
        <p:grpSpPr>
          <a:xfrm>
            <a:off x="6780761" y="5373217"/>
            <a:ext cx="3893864" cy="685800"/>
            <a:chOff x="1314240" y="1471535"/>
            <a:chExt cx="5176012" cy="685800"/>
          </a:xfrm>
        </p:grpSpPr>
        <p:sp>
          <p:nvSpPr>
            <p:cNvPr id="50" name="모서리가 둥근 직사각형 49">
              <a:extLst>
                <a:ext uri="{FF2B5EF4-FFF2-40B4-BE49-F238E27FC236}">
                  <a16:creationId xmlns:a16="http://schemas.microsoft.com/office/drawing/2014/main" xmlns="" id="{FD6139B6-C366-D2CD-CE9B-BD0FAA3BA82D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DB24C94-0E3A-13DB-1A5E-295D9D32CF02}"/>
                </a:ext>
              </a:extLst>
            </p:cNvPr>
            <p:cNvSpPr txBox="1"/>
            <p:nvPr/>
          </p:nvSpPr>
          <p:spPr>
            <a:xfrm>
              <a:off x="1533938" y="1627919"/>
              <a:ext cx="433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 dirty="0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갤러리아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(PSR</a:t>
              </a:r>
              <a:r>
                <a:rPr lang="ko-KR" altLang="en-US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블랙</a:t>
              </a:r>
              <a:r>
                <a:rPr lang="en-US" altLang="ko-KR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화이트 등</a:t>
              </a:r>
              <a:r>
                <a:rPr lang="en-US" altLang="ko-KR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98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E90EAB-651F-B91E-182D-C036D40C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모서리가 둥근 직사각형 57">
            <a:extLst>
              <a:ext uri="{FF2B5EF4-FFF2-40B4-BE49-F238E27FC236}">
                <a16:creationId xmlns:a16="http://schemas.microsoft.com/office/drawing/2014/main" xmlns="" id="{3355EE7B-222D-A4E5-B8A0-AF6DC43F9BB4}"/>
              </a:ext>
            </a:extLst>
          </p:cNvPr>
          <p:cNvSpPr/>
          <p:nvPr/>
        </p:nvSpPr>
        <p:spPr>
          <a:xfrm>
            <a:off x="6400799" y="2113539"/>
            <a:ext cx="4780722" cy="4234062"/>
          </a:xfrm>
          <a:prstGeom prst="roundRect">
            <a:avLst>
              <a:gd name="adj" fmla="val 3607"/>
            </a:avLst>
          </a:prstGeom>
          <a:solidFill>
            <a:schemeClr val="bg1">
              <a:alpha val="930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5" name="모서리가 둥근 직사각형 54">
            <a:extLst>
              <a:ext uri="{FF2B5EF4-FFF2-40B4-BE49-F238E27FC236}">
                <a16:creationId xmlns:a16="http://schemas.microsoft.com/office/drawing/2014/main" xmlns="" id="{08CC8A47-F36A-E096-507A-B53E0168BB8D}"/>
              </a:ext>
            </a:extLst>
          </p:cNvPr>
          <p:cNvSpPr/>
          <p:nvPr/>
        </p:nvSpPr>
        <p:spPr>
          <a:xfrm>
            <a:off x="1302025" y="2113539"/>
            <a:ext cx="4780722" cy="4234062"/>
          </a:xfrm>
          <a:prstGeom prst="roundRect">
            <a:avLst>
              <a:gd name="adj" fmla="val 3607"/>
            </a:avLst>
          </a:prstGeom>
          <a:solidFill>
            <a:schemeClr val="bg1">
              <a:alpha val="930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xmlns="" id="{AD9DE89C-A5F2-4162-F8C5-9B3A2901ACD4}"/>
              </a:ext>
            </a:extLst>
          </p:cNvPr>
          <p:cNvSpPr txBox="1"/>
          <p:nvPr/>
        </p:nvSpPr>
        <p:spPr>
          <a:xfrm>
            <a:off x="1357706" y="437372"/>
            <a:ext cx="59574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 err="1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주관사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 주최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(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주관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)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 전시회 연계홍보</a:t>
            </a:r>
          </a:p>
        </p:txBody>
      </p:sp>
      <p:cxnSp>
        <p:nvCxnSpPr>
          <p:cNvPr id="57" name="직선 연결선 19">
            <a:extLst>
              <a:ext uri="{FF2B5EF4-FFF2-40B4-BE49-F238E27FC236}">
                <a16:creationId xmlns:a16="http://schemas.microsoft.com/office/drawing/2014/main" xmlns="" id="{291CB106-1AC6-E590-CD29-5398E3412395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xmlns="" id="{5A68289B-D579-12C2-FBCE-A5D8561FE4C8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8</a:t>
            </a:r>
            <a:endParaRPr kumimoji="1" lang="ko-KR" altLang="en-US" sz="1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D44869E-44A4-8A47-497E-738D4BB0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36" y="3561611"/>
            <a:ext cx="3967373" cy="958153"/>
          </a:xfrm>
          <a:prstGeom prst="roundRect">
            <a:avLst/>
          </a:prstGeom>
          <a:noFill/>
          <a:ln>
            <a:noFill/>
          </a:ln>
          <a:effectLst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81B5A7A-83A7-4FF2-50D5-74D7DFC6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6" y="4659354"/>
            <a:ext cx="3967371" cy="1352959"/>
          </a:xfrm>
          <a:prstGeom prst="roundRect">
            <a:avLst>
              <a:gd name="adj" fmla="val 8274"/>
            </a:avLst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ECC942FA-0D32-00DC-37F1-3064DC426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877" y="3584026"/>
            <a:ext cx="3385930" cy="789416"/>
          </a:xfrm>
          <a:prstGeom prst="roundRect">
            <a:avLst>
              <a:gd name="adj" fmla="val 11631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B291F9-1A7C-29FC-5DC8-BF38E37D0C94}"/>
              </a:ext>
            </a:extLst>
          </p:cNvPr>
          <p:cNvSpPr txBox="1"/>
          <p:nvPr/>
        </p:nvSpPr>
        <p:spPr>
          <a:xfrm>
            <a:off x="1357706" y="1394944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1.</a:t>
            </a:r>
            <a:r>
              <a:rPr kumimoji="1" lang="ko-KR" altLang="en-US" sz="24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kumimoji="1" lang="en-US" altLang="ko-KR" sz="24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SPOEX</a:t>
            </a:r>
            <a:endParaRPr kumimoji="1" lang="ko-KR" altLang="en-US" sz="2400" b="1" dirty="0">
              <a:solidFill>
                <a:srgbClr val="ED5E2B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188749-CB26-54C1-5F23-7A3C78096C0B}"/>
              </a:ext>
            </a:extLst>
          </p:cNvPr>
          <p:cNvSpPr txBox="1"/>
          <p:nvPr/>
        </p:nvSpPr>
        <p:spPr>
          <a:xfrm>
            <a:off x="6402993" y="1394944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2.</a:t>
            </a:r>
            <a:r>
              <a:rPr kumimoji="1" lang="ko-KR" altLang="en-US" sz="24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더 </a:t>
            </a:r>
            <a:r>
              <a:rPr kumimoji="1" lang="ko-KR" altLang="en-US" sz="2400" b="1" dirty="0" err="1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메종</a:t>
            </a:r>
            <a:endParaRPr kumimoji="1" lang="ko-KR" altLang="en-US" sz="2400" b="1" dirty="0">
              <a:solidFill>
                <a:srgbClr val="ED5E2B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5EEAF8-A3EC-0A01-A52D-4891CBA84999}"/>
              </a:ext>
            </a:extLst>
          </p:cNvPr>
          <p:cNvSpPr txBox="1"/>
          <p:nvPr/>
        </p:nvSpPr>
        <p:spPr>
          <a:xfrm>
            <a:off x="2916540" y="1517538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관람객 </a:t>
            </a:r>
            <a:r>
              <a:rPr kumimoji="1" lang="en-US" altLang="ko-KR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5</a:t>
            </a:r>
            <a:r>
              <a:rPr kumimoji="1" lang="ko-KR" altLang="en-US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696829-37AB-3564-DBCC-0FF28387C3E4}"/>
              </a:ext>
            </a:extLst>
          </p:cNvPr>
          <p:cNvSpPr txBox="1"/>
          <p:nvPr/>
        </p:nvSpPr>
        <p:spPr>
          <a:xfrm>
            <a:off x="7887029" y="1513498"/>
            <a:ext cx="329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강남 여성들이 꼭 방문하는 디자인 전시회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69DD7FD-66E5-90AA-E640-422972F05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788" y="4547390"/>
            <a:ext cx="4668037" cy="1584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AF16B9-A083-A398-7FF4-84634FCED224}"/>
              </a:ext>
            </a:extLst>
          </p:cNvPr>
          <p:cNvSpPr txBox="1"/>
          <p:nvPr/>
        </p:nvSpPr>
        <p:spPr>
          <a:xfrm>
            <a:off x="1516730" y="239084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28,726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B468A2-8ECE-6483-5D0A-0F11FA808C0B}"/>
              </a:ext>
            </a:extLst>
          </p:cNvPr>
          <p:cNvSpPr txBox="1"/>
          <p:nvPr/>
        </p:nvSpPr>
        <p:spPr>
          <a:xfrm>
            <a:off x="2860313" y="2390846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290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3F67BF-12EA-412E-0B62-CD57B9CB30E4}"/>
              </a:ext>
            </a:extLst>
          </p:cNvPr>
          <p:cNvSpPr txBox="1"/>
          <p:nvPr/>
        </p:nvSpPr>
        <p:spPr>
          <a:xfrm>
            <a:off x="3677973" y="2390846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1,700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0FDA17-3B04-F544-23E9-275E364DC628}"/>
              </a:ext>
            </a:extLst>
          </p:cNvPr>
          <p:cNvSpPr txBox="1"/>
          <p:nvPr/>
        </p:nvSpPr>
        <p:spPr>
          <a:xfrm>
            <a:off x="4756729" y="239084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49,700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cxnSp>
        <p:nvCxnSpPr>
          <p:cNvPr id="22" name="직선 연결선 19">
            <a:extLst>
              <a:ext uri="{FF2B5EF4-FFF2-40B4-BE49-F238E27FC236}">
                <a16:creationId xmlns:a16="http://schemas.microsoft.com/office/drawing/2014/main" xmlns="" id="{7485B216-D183-4155-A239-5DA8000D0B0B}"/>
              </a:ext>
            </a:extLst>
          </p:cNvPr>
          <p:cNvCxnSpPr>
            <a:cxnSpLocks/>
          </p:cNvCxnSpPr>
          <p:nvPr/>
        </p:nvCxnSpPr>
        <p:spPr>
          <a:xfrm>
            <a:off x="3640187" y="2316041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A69F432-4485-A75D-F8DF-4560B2EA44B2}"/>
              </a:ext>
            </a:extLst>
          </p:cNvPr>
          <p:cNvSpPr txBox="1"/>
          <p:nvPr/>
        </p:nvSpPr>
        <p:spPr>
          <a:xfrm>
            <a:off x="1526669" y="284804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전시장 규모</a:t>
            </a:r>
            <a:r>
              <a:rPr kumimoji="1" lang="en-US" altLang="ko-KR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(SQM)</a:t>
            </a:r>
            <a:endParaRPr kumimoji="1" lang="ko-KR" altLang="en-US" sz="1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9A601EE-F079-2B49-64F5-A606B6B4A7D1}"/>
              </a:ext>
            </a:extLst>
          </p:cNvPr>
          <p:cNvSpPr txBox="1"/>
          <p:nvPr/>
        </p:nvSpPr>
        <p:spPr>
          <a:xfrm>
            <a:off x="2798876" y="2848046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순 참가업체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458479-3EC6-E917-5251-6E5FB53F06FA}"/>
              </a:ext>
            </a:extLst>
          </p:cNvPr>
          <p:cNvSpPr txBox="1"/>
          <p:nvPr/>
        </p:nvSpPr>
        <p:spPr>
          <a:xfrm>
            <a:off x="3961845" y="2848046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부스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1C1346-A2C9-B890-CB97-8BDCAC3CEB6F}"/>
              </a:ext>
            </a:extLst>
          </p:cNvPr>
          <p:cNvSpPr txBox="1"/>
          <p:nvPr/>
        </p:nvSpPr>
        <p:spPr>
          <a:xfrm>
            <a:off x="5015305" y="2848046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 err="1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참관객</a:t>
            </a:r>
            <a:endParaRPr kumimoji="1" lang="ko-KR" altLang="en-US" sz="1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ea typeface="NanumGothic" panose="020D0604000000000000" pitchFamily="34" charset="-127"/>
            </a:endParaRPr>
          </a:p>
        </p:txBody>
      </p:sp>
      <p:cxnSp>
        <p:nvCxnSpPr>
          <p:cNvPr id="32" name="직선 연결선 19">
            <a:extLst>
              <a:ext uri="{FF2B5EF4-FFF2-40B4-BE49-F238E27FC236}">
                <a16:creationId xmlns:a16="http://schemas.microsoft.com/office/drawing/2014/main" xmlns="" id="{08E17440-3366-E4E2-AC58-D3C373065D79}"/>
              </a:ext>
            </a:extLst>
          </p:cNvPr>
          <p:cNvCxnSpPr>
            <a:cxnSpLocks/>
          </p:cNvCxnSpPr>
          <p:nvPr/>
        </p:nvCxnSpPr>
        <p:spPr>
          <a:xfrm>
            <a:off x="2765172" y="2316041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19">
            <a:extLst>
              <a:ext uri="{FF2B5EF4-FFF2-40B4-BE49-F238E27FC236}">
                <a16:creationId xmlns:a16="http://schemas.microsoft.com/office/drawing/2014/main" xmlns="" id="{E7E2EC34-9BAC-43FF-5E89-6D12A98E263B}"/>
              </a:ext>
            </a:extLst>
          </p:cNvPr>
          <p:cNvCxnSpPr>
            <a:cxnSpLocks/>
          </p:cNvCxnSpPr>
          <p:nvPr/>
        </p:nvCxnSpPr>
        <p:spPr>
          <a:xfrm>
            <a:off x="4713113" y="2316041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963CF14-7370-ADC3-1D55-DB51FF7DF61E}"/>
              </a:ext>
            </a:extLst>
          </p:cNvPr>
          <p:cNvSpPr txBox="1"/>
          <p:nvPr/>
        </p:nvSpPr>
        <p:spPr>
          <a:xfrm>
            <a:off x="6881341" y="2363542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352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0970BC5-17B7-F152-CD7D-B5D9A463A716}"/>
              </a:ext>
            </a:extLst>
          </p:cNvPr>
          <p:cNvSpPr txBox="1"/>
          <p:nvPr/>
        </p:nvSpPr>
        <p:spPr>
          <a:xfrm>
            <a:off x="8255590" y="2363542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620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FC2E90E-ED19-37FA-3348-5F5370F1BC14}"/>
              </a:ext>
            </a:extLst>
          </p:cNvPr>
          <p:cNvSpPr txBox="1"/>
          <p:nvPr/>
        </p:nvSpPr>
        <p:spPr>
          <a:xfrm>
            <a:off x="9551534" y="2363542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70,108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cxnSp>
        <p:nvCxnSpPr>
          <p:cNvPr id="49" name="직선 연결선 19">
            <a:extLst>
              <a:ext uri="{FF2B5EF4-FFF2-40B4-BE49-F238E27FC236}">
                <a16:creationId xmlns:a16="http://schemas.microsoft.com/office/drawing/2014/main" xmlns="" id="{295F66DE-89E9-60CD-1D83-31F931D3D3A6}"/>
              </a:ext>
            </a:extLst>
          </p:cNvPr>
          <p:cNvCxnSpPr>
            <a:cxnSpLocks/>
          </p:cNvCxnSpPr>
          <p:nvPr/>
        </p:nvCxnSpPr>
        <p:spPr>
          <a:xfrm>
            <a:off x="7959390" y="2288737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345D0A6-A775-AD80-A8A0-FF4353F86814}"/>
              </a:ext>
            </a:extLst>
          </p:cNvPr>
          <p:cNvSpPr txBox="1"/>
          <p:nvPr/>
        </p:nvSpPr>
        <p:spPr>
          <a:xfrm>
            <a:off x="6869599" y="2820742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참가브랜드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D2C954E-D868-4665-F311-19D344E48A7C}"/>
              </a:ext>
            </a:extLst>
          </p:cNvPr>
          <p:cNvSpPr txBox="1"/>
          <p:nvPr/>
        </p:nvSpPr>
        <p:spPr>
          <a:xfrm>
            <a:off x="8430133" y="282074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부스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3C8CFE6-C910-A595-6671-CDFA2DA75CCC}"/>
              </a:ext>
            </a:extLst>
          </p:cNvPr>
          <p:cNvSpPr txBox="1"/>
          <p:nvPr/>
        </p:nvSpPr>
        <p:spPr>
          <a:xfrm>
            <a:off x="9869876" y="282074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 err="1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참관객</a:t>
            </a:r>
            <a:endParaRPr kumimoji="1" lang="ko-KR" altLang="en-US" sz="1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ea typeface="NanumGothic" panose="020D0604000000000000" pitchFamily="34" charset="-127"/>
            </a:endParaRPr>
          </a:p>
        </p:txBody>
      </p:sp>
      <p:cxnSp>
        <p:nvCxnSpPr>
          <p:cNvPr id="54" name="직선 연결선 19">
            <a:extLst>
              <a:ext uri="{FF2B5EF4-FFF2-40B4-BE49-F238E27FC236}">
                <a16:creationId xmlns:a16="http://schemas.microsoft.com/office/drawing/2014/main" xmlns="" id="{3B6166BE-0B67-9AB9-D565-44AA40390AF7}"/>
              </a:ext>
            </a:extLst>
          </p:cNvPr>
          <p:cNvCxnSpPr>
            <a:cxnSpLocks/>
          </p:cNvCxnSpPr>
          <p:nvPr/>
        </p:nvCxnSpPr>
        <p:spPr>
          <a:xfrm>
            <a:off x="9270850" y="2288737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1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90D456-3A8D-6DED-7AB7-6BD4C0D4E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모서리가 둥근 직사각형 57">
            <a:extLst>
              <a:ext uri="{FF2B5EF4-FFF2-40B4-BE49-F238E27FC236}">
                <a16:creationId xmlns:a16="http://schemas.microsoft.com/office/drawing/2014/main" xmlns="" id="{BB7F0D1F-549C-E776-0F30-40C5E0BCFDC7}"/>
              </a:ext>
            </a:extLst>
          </p:cNvPr>
          <p:cNvSpPr/>
          <p:nvPr/>
        </p:nvSpPr>
        <p:spPr>
          <a:xfrm>
            <a:off x="6400799" y="2222867"/>
            <a:ext cx="4780722" cy="4307139"/>
          </a:xfrm>
          <a:prstGeom prst="roundRect">
            <a:avLst>
              <a:gd name="adj" fmla="val 3607"/>
            </a:avLst>
          </a:prstGeom>
          <a:solidFill>
            <a:schemeClr val="bg1">
              <a:alpha val="930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5" name="모서리가 둥근 직사각형 54">
            <a:extLst>
              <a:ext uri="{FF2B5EF4-FFF2-40B4-BE49-F238E27FC236}">
                <a16:creationId xmlns:a16="http://schemas.microsoft.com/office/drawing/2014/main" xmlns="" id="{AF5EFD24-6123-8ED5-64F8-E74AB9B2D2DE}"/>
              </a:ext>
            </a:extLst>
          </p:cNvPr>
          <p:cNvSpPr/>
          <p:nvPr/>
        </p:nvSpPr>
        <p:spPr>
          <a:xfrm>
            <a:off x="1302025" y="2222867"/>
            <a:ext cx="4780722" cy="4307139"/>
          </a:xfrm>
          <a:prstGeom prst="roundRect">
            <a:avLst>
              <a:gd name="adj" fmla="val 3607"/>
            </a:avLst>
          </a:prstGeom>
          <a:solidFill>
            <a:schemeClr val="bg1">
              <a:alpha val="930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xmlns="" id="{D255D65F-BF2F-7309-996F-23A6B91176DE}"/>
              </a:ext>
            </a:extLst>
          </p:cNvPr>
          <p:cNvSpPr txBox="1"/>
          <p:nvPr/>
        </p:nvSpPr>
        <p:spPr>
          <a:xfrm>
            <a:off x="1357706" y="437372"/>
            <a:ext cx="58833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 err="1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주관사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 주최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(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주관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)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 전시회 연계홍보</a:t>
            </a:r>
          </a:p>
        </p:txBody>
      </p:sp>
      <p:cxnSp>
        <p:nvCxnSpPr>
          <p:cNvPr id="57" name="직선 연결선 19">
            <a:extLst>
              <a:ext uri="{FF2B5EF4-FFF2-40B4-BE49-F238E27FC236}">
                <a16:creationId xmlns:a16="http://schemas.microsoft.com/office/drawing/2014/main" xmlns="" id="{4359B8AB-359F-2602-7DA8-1BFFEC46B625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xmlns="" id="{FB1CC2E0-C079-5A7A-CF9C-50AE24F82E3C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8</a:t>
            </a:r>
            <a:endParaRPr kumimoji="1" lang="ko-KR" alt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3C8304-207A-6F0E-E546-F22F5174196E}"/>
              </a:ext>
            </a:extLst>
          </p:cNvPr>
          <p:cNvSpPr txBox="1"/>
          <p:nvPr/>
        </p:nvSpPr>
        <p:spPr>
          <a:xfrm>
            <a:off x="1278194" y="1365127"/>
            <a:ext cx="5013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3.</a:t>
            </a:r>
            <a:r>
              <a:rPr kumimoji="1"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kumimoji="1"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HOME.TABLE DECO FAIR SEOUL 2023</a:t>
            </a:r>
            <a:endParaRPr kumimoji="1" lang="ko-KR" altLang="en-US" sz="2000" b="1" dirty="0">
              <a:solidFill>
                <a:srgbClr val="ED5E2B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3A4076-84C1-F9EE-24E1-B5A66A274420}"/>
              </a:ext>
            </a:extLst>
          </p:cNvPr>
          <p:cNvSpPr txBox="1"/>
          <p:nvPr/>
        </p:nvSpPr>
        <p:spPr>
          <a:xfrm>
            <a:off x="6675227" y="1359392"/>
            <a:ext cx="336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4. IFS </a:t>
            </a:r>
            <a:r>
              <a:rPr kumimoji="1" lang="ko-KR" altLang="en-US" sz="2000" b="1" dirty="0">
                <a:solidFill>
                  <a:srgbClr val="ED5E2B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프랜차이즈 창업박람회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679C74-7CCD-D4C1-3340-30170E379B86}"/>
              </a:ext>
            </a:extLst>
          </p:cNvPr>
          <p:cNvSpPr txBox="1"/>
          <p:nvPr/>
        </p:nvSpPr>
        <p:spPr>
          <a:xfrm>
            <a:off x="1357665" y="1795054"/>
            <a:ext cx="2571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강남 여성들의 쇼핑 성지 전시회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59EC5C-506C-F753-BA3D-D8EB73046ADF}"/>
              </a:ext>
            </a:extLst>
          </p:cNvPr>
          <p:cNvSpPr txBox="1"/>
          <p:nvPr/>
        </p:nvSpPr>
        <p:spPr>
          <a:xfrm>
            <a:off x="6471861" y="1803846"/>
            <a:ext cx="184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국내 최대 창업 박람회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82B085-C319-A012-826E-7DE0DC3229C4}"/>
              </a:ext>
            </a:extLst>
          </p:cNvPr>
          <p:cNvSpPr txBox="1"/>
          <p:nvPr/>
        </p:nvSpPr>
        <p:spPr>
          <a:xfrm>
            <a:off x="1516730" y="2500175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20,716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97D430-7CD8-66DF-691A-3C344206832C}"/>
              </a:ext>
            </a:extLst>
          </p:cNvPr>
          <p:cNvSpPr txBox="1"/>
          <p:nvPr/>
        </p:nvSpPr>
        <p:spPr>
          <a:xfrm>
            <a:off x="2939825" y="2500175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532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44787B-0C23-1108-14BD-9DF1A7928835}"/>
              </a:ext>
            </a:extLst>
          </p:cNvPr>
          <p:cNvSpPr txBox="1"/>
          <p:nvPr/>
        </p:nvSpPr>
        <p:spPr>
          <a:xfrm>
            <a:off x="3845411" y="2500175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923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C5B6A5-7BF4-C588-9FE2-634A5BCFD0AB}"/>
              </a:ext>
            </a:extLst>
          </p:cNvPr>
          <p:cNvSpPr txBox="1"/>
          <p:nvPr/>
        </p:nvSpPr>
        <p:spPr>
          <a:xfrm>
            <a:off x="4756729" y="2500175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85,923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cxnSp>
        <p:nvCxnSpPr>
          <p:cNvPr id="22" name="직선 연결선 19">
            <a:extLst>
              <a:ext uri="{FF2B5EF4-FFF2-40B4-BE49-F238E27FC236}">
                <a16:creationId xmlns:a16="http://schemas.microsoft.com/office/drawing/2014/main" xmlns="" id="{8555F2F8-14C6-236F-AE8A-D9DD1F801B44}"/>
              </a:ext>
            </a:extLst>
          </p:cNvPr>
          <p:cNvCxnSpPr>
            <a:cxnSpLocks/>
          </p:cNvCxnSpPr>
          <p:nvPr/>
        </p:nvCxnSpPr>
        <p:spPr>
          <a:xfrm>
            <a:off x="3779333" y="2425370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F400CCA-B5F3-3ACF-ACF7-0EA1E3727782}"/>
              </a:ext>
            </a:extLst>
          </p:cNvPr>
          <p:cNvSpPr txBox="1"/>
          <p:nvPr/>
        </p:nvSpPr>
        <p:spPr>
          <a:xfrm>
            <a:off x="1526669" y="2957375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전시장 규모</a:t>
            </a:r>
            <a:r>
              <a:rPr kumimoji="1" lang="en-US" altLang="ko-KR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(SQM)</a:t>
            </a:r>
            <a:endParaRPr kumimoji="1" lang="ko-KR" altLang="en-US" sz="1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2BABE4-8393-4604-4BA1-FF58C9AEDDBA}"/>
              </a:ext>
            </a:extLst>
          </p:cNvPr>
          <p:cNvSpPr txBox="1"/>
          <p:nvPr/>
        </p:nvSpPr>
        <p:spPr>
          <a:xfrm>
            <a:off x="2878388" y="2957375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순 참가업체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22A24FB-5A05-CEAE-CE71-C7D83B1600B5}"/>
              </a:ext>
            </a:extLst>
          </p:cNvPr>
          <p:cNvSpPr txBox="1"/>
          <p:nvPr/>
        </p:nvSpPr>
        <p:spPr>
          <a:xfrm>
            <a:off x="4011540" y="2957375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부스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F9B3AB-B054-82A9-D5FF-42C9AA87D4A3}"/>
              </a:ext>
            </a:extLst>
          </p:cNvPr>
          <p:cNvSpPr txBox="1"/>
          <p:nvPr/>
        </p:nvSpPr>
        <p:spPr>
          <a:xfrm>
            <a:off x="5015305" y="2957375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 err="1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참관객</a:t>
            </a:r>
            <a:endParaRPr kumimoji="1" lang="ko-KR" altLang="en-US" sz="1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ea typeface="NanumGothic" panose="020D0604000000000000" pitchFamily="34" charset="-127"/>
            </a:endParaRPr>
          </a:p>
        </p:txBody>
      </p:sp>
      <p:cxnSp>
        <p:nvCxnSpPr>
          <p:cNvPr id="32" name="직선 연결선 19">
            <a:extLst>
              <a:ext uri="{FF2B5EF4-FFF2-40B4-BE49-F238E27FC236}">
                <a16:creationId xmlns:a16="http://schemas.microsoft.com/office/drawing/2014/main" xmlns="" id="{3267351A-AF3E-19E0-A4BD-BE249FC3AE6A}"/>
              </a:ext>
            </a:extLst>
          </p:cNvPr>
          <p:cNvCxnSpPr>
            <a:cxnSpLocks/>
          </p:cNvCxnSpPr>
          <p:nvPr/>
        </p:nvCxnSpPr>
        <p:spPr>
          <a:xfrm>
            <a:off x="2804928" y="2425370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19">
            <a:extLst>
              <a:ext uri="{FF2B5EF4-FFF2-40B4-BE49-F238E27FC236}">
                <a16:creationId xmlns:a16="http://schemas.microsoft.com/office/drawing/2014/main" xmlns="" id="{D324370A-CEA3-AF23-F4AD-5B0F675D2EAD}"/>
              </a:ext>
            </a:extLst>
          </p:cNvPr>
          <p:cNvCxnSpPr>
            <a:cxnSpLocks/>
          </p:cNvCxnSpPr>
          <p:nvPr/>
        </p:nvCxnSpPr>
        <p:spPr>
          <a:xfrm>
            <a:off x="4713113" y="2425370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25798AA-C06A-4988-E81A-5CFDED502456}"/>
              </a:ext>
            </a:extLst>
          </p:cNvPr>
          <p:cNvSpPr txBox="1"/>
          <p:nvPr/>
        </p:nvSpPr>
        <p:spPr>
          <a:xfrm>
            <a:off x="6791890" y="2472871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10,348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A73CBC8-6CEF-E6E8-78CB-A0126AEE94FB}"/>
              </a:ext>
            </a:extLst>
          </p:cNvPr>
          <p:cNvSpPr txBox="1"/>
          <p:nvPr/>
        </p:nvSpPr>
        <p:spPr>
          <a:xfrm>
            <a:off x="8374858" y="2472871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188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023C04D-D8A6-E136-9FFA-0AF7706B6F8D}"/>
              </a:ext>
            </a:extLst>
          </p:cNvPr>
          <p:cNvSpPr txBox="1"/>
          <p:nvPr/>
        </p:nvSpPr>
        <p:spPr>
          <a:xfrm>
            <a:off x="9551534" y="2472871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spc="-15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ea typeface="NanumGothic" panose="020D0604000000000000" pitchFamily="34" charset="-127"/>
              </a:rPr>
              <a:t>30,447</a:t>
            </a:r>
            <a:endParaRPr kumimoji="1" lang="ko-KR" altLang="en-US" sz="2800" spc="-150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NanumGothic" panose="020D0604000000000000" pitchFamily="34" charset="-127"/>
            </a:endParaRPr>
          </a:p>
        </p:txBody>
      </p:sp>
      <p:cxnSp>
        <p:nvCxnSpPr>
          <p:cNvPr id="49" name="직선 연결선 19">
            <a:extLst>
              <a:ext uri="{FF2B5EF4-FFF2-40B4-BE49-F238E27FC236}">
                <a16:creationId xmlns:a16="http://schemas.microsoft.com/office/drawing/2014/main" xmlns="" id="{7E3BA1E6-FCA0-469F-E14C-26DBDB722ED0}"/>
              </a:ext>
            </a:extLst>
          </p:cNvPr>
          <p:cNvCxnSpPr>
            <a:cxnSpLocks/>
          </p:cNvCxnSpPr>
          <p:nvPr/>
        </p:nvCxnSpPr>
        <p:spPr>
          <a:xfrm>
            <a:off x="8128353" y="2398066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F1D1BC3-B73F-E426-C2D8-78FAAC2D6386}"/>
              </a:ext>
            </a:extLst>
          </p:cNvPr>
          <p:cNvSpPr txBox="1"/>
          <p:nvPr/>
        </p:nvSpPr>
        <p:spPr>
          <a:xfrm>
            <a:off x="6780148" y="2930071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전시장 규모</a:t>
            </a:r>
            <a:r>
              <a:rPr kumimoji="1" lang="en-US" altLang="ko-KR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(SQM)</a:t>
            </a:r>
            <a:endParaRPr kumimoji="1" lang="ko-KR" altLang="en-US" sz="1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ea typeface="NanumGothic" panose="020D0604000000000000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0CCBF3A-5283-5A8A-839D-209D5DCD95AD}"/>
              </a:ext>
            </a:extLst>
          </p:cNvPr>
          <p:cNvSpPr txBox="1"/>
          <p:nvPr/>
        </p:nvSpPr>
        <p:spPr>
          <a:xfrm>
            <a:off x="8359342" y="2930071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순 참가업체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429636A-3C68-18F1-A8FE-A7C80BDFAF40}"/>
              </a:ext>
            </a:extLst>
          </p:cNvPr>
          <p:cNvSpPr txBox="1"/>
          <p:nvPr/>
        </p:nvSpPr>
        <p:spPr>
          <a:xfrm>
            <a:off x="9869876" y="2930071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 err="1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ea typeface="NanumGothic" panose="020D0604000000000000" pitchFamily="34" charset="-127"/>
              </a:rPr>
              <a:t>참관객</a:t>
            </a:r>
            <a:endParaRPr kumimoji="1" lang="ko-KR" altLang="en-US" sz="1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ea typeface="NanumGothic" panose="020D0604000000000000" pitchFamily="34" charset="-127"/>
            </a:endParaRPr>
          </a:p>
        </p:txBody>
      </p:sp>
      <p:cxnSp>
        <p:nvCxnSpPr>
          <p:cNvPr id="54" name="직선 연결선 19">
            <a:extLst>
              <a:ext uri="{FF2B5EF4-FFF2-40B4-BE49-F238E27FC236}">
                <a16:creationId xmlns:a16="http://schemas.microsoft.com/office/drawing/2014/main" xmlns="" id="{B4A270F7-8447-8D44-5739-FDDD5A54CDFB}"/>
              </a:ext>
            </a:extLst>
          </p:cNvPr>
          <p:cNvCxnSpPr>
            <a:cxnSpLocks/>
          </p:cNvCxnSpPr>
          <p:nvPr/>
        </p:nvCxnSpPr>
        <p:spPr>
          <a:xfrm>
            <a:off x="9390118" y="2398066"/>
            <a:ext cx="0" cy="77822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9177C518-DB7C-53F1-FA45-9B02F88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84" y="3889614"/>
            <a:ext cx="3588273" cy="25310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D4D5FBFB-E5A8-17FB-7480-CFBC99E3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055"/>
          <a:stretch/>
        </p:blipFill>
        <p:spPr>
          <a:xfrm>
            <a:off x="1573688" y="3416363"/>
            <a:ext cx="4289149" cy="340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2ED3C6-DBF4-69F9-7A2A-E55CEA52418A}"/>
              </a:ext>
            </a:extLst>
          </p:cNvPr>
          <p:cNvSpPr txBox="1"/>
          <p:nvPr/>
        </p:nvSpPr>
        <p:spPr>
          <a:xfrm>
            <a:off x="10035690" y="1803846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연 </a:t>
            </a:r>
            <a:r>
              <a:rPr kumimoji="1" lang="en-US" altLang="ko-KR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</a:t>
            </a:r>
            <a:r>
              <a:rPr kumimoji="1" lang="ko-KR" altLang="en-US" sz="1400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회 개최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45F1C8D6-13F2-5E15-9BBA-4D0927E74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962" y="3569171"/>
            <a:ext cx="2047875" cy="628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6063FF8B-03A0-4F1C-1745-B1FA74E5B6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722"/>
          <a:stretch/>
        </p:blipFill>
        <p:spPr>
          <a:xfrm>
            <a:off x="6535873" y="4907636"/>
            <a:ext cx="2260257" cy="10977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EE2A287C-E56A-E34D-5B90-AA5A2F7F74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2687"/>
          <a:stretch/>
        </p:blipFill>
        <p:spPr>
          <a:xfrm>
            <a:off x="8829220" y="4907636"/>
            <a:ext cx="2230408" cy="10441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FA5FBB-39E9-D98F-DDD1-8E9D2E780C38}"/>
              </a:ext>
            </a:extLst>
          </p:cNvPr>
          <p:cNvSpPr txBox="1"/>
          <p:nvPr/>
        </p:nvSpPr>
        <p:spPr>
          <a:xfrm>
            <a:off x="6508409" y="4578065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b="1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지역 구분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FC4D76D-F7CD-7001-68E1-1B80018F4153}"/>
              </a:ext>
            </a:extLst>
          </p:cNvPr>
          <p:cNvSpPr txBox="1"/>
          <p:nvPr/>
        </p:nvSpPr>
        <p:spPr>
          <a:xfrm>
            <a:off x="8774531" y="4578065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b="1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참관 목적</a:t>
            </a:r>
          </a:p>
        </p:txBody>
      </p:sp>
    </p:spTree>
    <p:extLst>
      <p:ext uri="{BB962C8B-B14F-4D97-AF65-F5344CB8AC3E}">
        <p14:creationId xmlns:p14="http://schemas.microsoft.com/office/powerpoint/2010/main" val="365395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E27258-8739-40F7-F0CE-38177BA5E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2">
            <a:extLst>
              <a:ext uri="{FF2B5EF4-FFF2-40B4-BE49-F238E27FC236}">
                <a16:creationId xmlns:a16="http://schemas.microsoft.com/office/drawing/2014/main" xmlns="" id="{55AF83E8-2B1C-66E7-60D1-E73C5B2C1C6D}"/>
              </a:ext>
            </a:extLst>
          </p:cNvPr>
          <p:cNvSpPr txBox="1"/>
          <p:nvPr/>
        </p:nvSpPr>
        <p:spPr>
          <a:xfrm>
            <a:off x="1357706" y="437372"/>
            <a:ext cx="66494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제휴 마케팅 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(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서울 경기 골프연습장 등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)</a:t>
            </a:r>
            <a:endParaRPr lang="ko-KR" altLang="en-US"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57" name="직선 연결선 19">
            <a:extLst>
              <a:ext uri="{FF2B5EF4-FFF2-40B4-BE49-F238E27FC236}">
                <a16:creationId xmlns:a16="http://schemas.microsoft.com/office/drawing/2014/main" xmlns="" id="{E63FA378-7D0E-9611-7653-0D5F207FF59F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xmlns="" id="{54B6B80E-4ACC-FBB9-8E37-6DE7019C0FAD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9</a:t>
            </a:r>
            <a:endParaRPr kumimoji="1" lang="ko-KR" alt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8A8474-B7FE-E52A-4474-462CE5474628}"/>
              </a:ext>
            </a:extLst>
          </p:cNvPr>
          <p:cNvSpPr txBox="1"/>
          <p:nvPr/>
        </p:nvSpPr>
        <p:spPr>
          <a:xfrm>
            <a:off x="1466549" y="1457290"/>
            <a:ext cx="346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스크린 골프장 초청장 배포</a:t>
            </a:r>
            <a:endParaRPr lang="en-US" altLang="ko-KR" sz="2000" b="1" dirty="0">
              <a:solidFill>
                <a:schemeClr val="tx2">
                  <a:lumMod val="5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2D47DF-5575-3449-344C-F927B68EFB9B}"/>
              </a:ext>
            </a:extLst>
          </p:cNvPr>
          <p:cNvSpPr txBox="1"/>
          <p:nvPr/>
        </p:nvSpPr>
        <p:spPr>
          <a:xfrm>
            <a:off x="1704421" y="1896634"/>
            <a:ext cx="2625084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1,100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2,120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[R] 28">
            <a:extLst>
              <a:ext uri="{FF2B5EF4-FFF2-40B4-BE49-F238E27FC236}">
                <a16:creationId xmlns:a16="http://schemas.microsoft.com/office/drawing/2014/main" xmlns="" id="{0CE52B91-C18B-005A-83B2-14C02226D2C7}"/>
              </a:ext>
            </a:extLst>
          </p:cNvPr>
          <p:cNvCxnSpPr>
            <a:cxnSpLocks/>
          </p:cNvCxnSpPr>
          <p:nvPr/>
        </p:nvCxnSpPr>
        <p:spPr>
          <a:xfrm>
            <a:off x="1600200" y="1997765"/>
            <a:ext cx="0" cy="773724"/>
          </a:xfrm>
          <a:prstGeom prst="line">
            <a:avLst/>
          </a:prstGeom>
          <a:ln w="19050">
            <a:solidFill>
              <a:srgbClr val="FB8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A2F2B89-2A84-E3D2-D1F5-0B71F9D06E21}"/>
              </a:ext>
            </a:extLst>
          </p:cNvPr>
          <p:cNvSpPr txBox="1"/>
          <p:nvPr/>
        </p:nvSpPr>
        <p:spPr>
          <a:xfrm>
            <a:off x="1466548" y="3287809"/>
            <a:ext cx="426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경기 인도어 골프 연습장 초청장 배포</a:t>
            </a:r>
            <a:endParaRPr lang="en-US" altLang="ko-KR" sz="2000" b="1" dirty="0">
              <a:solidFill>
                <a:schemeClr val="tx2">
                  <a:lumMod val="5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2A23BC-3063-88B4-FB72-5C3D39E8B09E}"/>
              </a:ext>
            </a:extLst>
          </p:cNvPr>
          <p:cNvSpPr txBox="1"/>
          <p:nvPr/>
        </p:nvSpPr>
        <p:spPr>
          <a:xfrm>
            <a:off x="1704421" y="3727153"/>
            <a:ext cx="2625084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xmlns="" id="{C00D6958-4AF7-54B4-7E18-238A90E9AB09}"/>
              </a:ext>
            </a:extLst>
          </p:cNvPr>
          <p:cNvCxnSpPr>
            <a:cxnSpLocks/>
          </p:cNvCxnSpPr>
          <p:nvPr/>
        </p:nvCxnSpPr>
        <p:spPr>
          <a:xfrm>
            <a:off x="1600200" y="3828284"/>
            <a:ext cx="0" cy="358226"/>
          </a:xfrm>
          <a:prstGeom prst="line">
            <a:avLst/>
          </a:prstGeom>
          <a:ln w="19050">
            <a:solidFill>
              <a:srgbClr val="FB8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2160882-9019-8EEB-C176-7EC4798B09D3}"/>
              </a:ext>
            </a:extLst>
          </p:cNvPr>
          <p:cNvSpPr txBox="1"/>
          <p:nvPr/>
        </p:nvSpPr>
        <p:spPr>
          <a:xfrm>
            <a:off x="1466548" y="4834337"/>
            <a:ext cx="505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서울 </a:t>
            </a:r>
            <a:r>
              <a:rPr lang="ko-KR" altLang="en-US" sz="2000" b="1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경기 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GDR </a:t>
            </a:r>
            <a:r>
              <a:rPr lang="ko-KR" altLang="en-US" sz="2000" b="1" smtClean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등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골프 연습장 초청장 배포</a:t>
            </a:r>
            <a:endParaRPr lang="en-US" altLang="ko-KR" sz="2000" b="1" dirty="0">
              <a:solidFill>
                <a:schemeClr val="tx2">
                  <a:lumMod val="5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C5F6E98-5A9F-2EE7-FCDD-B668E705611B}"/>
              </a:ext>
            </a:extLst>
          </p:cNvPr>
          <p:cNvSpPr txBox="1"/>
          <p:nvPr/>
        </p:nvSpPr>
        <p:spPr>
          <a:xfrm>
            <a:off x="1704421" y="5273681"/>
            <a:ext cx="2625084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150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7" name="직선 연결선[R] 36">
            <a:extLst>
              <a:ext uri="{FF2B5EF4-FFF2-40B4-BE49-F238E27FC236}">
                <a16:creationId xmlns:a16="http://schemas.microsoft.com/office/drawing/2014/main" xmlns="" id="{E93CB85D-3E72-F3FF-5CA0-F54D276D9806}"/>
              </a:ext>
            </a:extLst>
          </p:cNvPr>
          <p:cNvCxnSpPr>
            <a:cxnSpLocks/>
          </p:cNvCxnSpPr>
          <p:nvPr/>
        </p:nvCxnSpPr>
        <p:spPr>
          <a:xfrm>
            <a:off x="1600200" y="5374812"/>
            <a:ext cx="0" cy="773724"/>
          </a:xfrm>
          <a:prstGeom prst="line">
            <a:avLst/>
          </a:prstGeom>
          <a:ln w="19050">
            <a:solidFill>
              <a:srgbClr val="FB8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6269DC4C-01E3-E4DD-D92E-D55A8F40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24" b="23664"/>
          <a:stretch/>
        </p:blipFill>
        <p:spPr>
          <a:xfrm>
            <a:off x="7262193" y="1349841"/>
            <a:ext cx="3869632" cy="1607645"/>
          </a:xfrm>
          <a:prstGeom prst="roundRect">
            <a:avLst>
              <a:gd name="adj" fmla="val 6182"/>
            </a:avLst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31ED7113-AED5-3553-DF19-D6D411EF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91" b="26073"/>
          <a:stretch/>
        </p:blipFill>
        <p:spPr>
          <a:xfrm>
            <a:off x="7262193" y="4851749"/>
            <a:ext cx="3877892" cy="1582261"/>
          </a:xfrm>
          <a:prstGeom prst="roundRect">
            <a:avLst>
              <a:gd name="adj" fmla="val 5988"/>
            </a:avLst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7509F7BD-57D0-A8F9-F7D5-B66148F8DF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7995"/>
          <a:stretch/>
        </p:blipFill>
        <p:spPr>
          <a:xfrm>
            <a:off x="7250028" y="3115704"/>
            <a:ext cx="3881797" cy="1607644"/>
          </a:xfrm>
          <a:prstGeom prst="roundRect">
            <a:avLst>
              <a:gd name="adj" fmla="val 8630"/>
            </a:avLst>
          </a:prstGeom>
        </p:spPr>
      </p:pic>
    </p:spTree>
    <p:extLst>
      <p:ext uri="{BB962C8B-B14F-4D97-AF65-F5344CB8AC3E}">
        <p14:creationId xmlns:p14="http://schemas.microsoft.com/office/powerpoint/2010/main" val="74051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BE20AD-141D-671A-05FD-ADEE1BE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>
            <a:extLst>
              <a:ext uri="{FF2B5EF4-FFF2-40B4-BE49-F238E27FC236}">
                <a16:creationId xmlns:a16="http://schemas.microsoft.com/office/drawing/2014/main" xmlns="" id="{D9200062-48E3-8C92-FDFA-42B0422899AC}"/>
              </a:ext>
            </a:extLst>
          </p:cNvPr>
          <p:cNvSpPr/>
          <p:nvPr/>
        </p:nvSpPr>
        <p:spPr>
          <a:xfrm>
            <a:off x="7982136" y="1636458"/>
            <a:ext cx="3144720" cy="4784167"/>
          </a:xfrm>
          <a:prstGeom prst="roundRect">
            <a:avLst>
              <a:gd name="adj" fmla="val 4367"/>
            </a:avLst>
          </a:prstGeom>
          <a:gradFill>
            <a:gsLst>
              <a:gs pos="0">
                <a:srgbClr val="942FCE"/>
              </a:gs>
              <a:gs pos="57000">
                <a:srgbClr val="764FC6"/>
              </a:gs>
              <a:gs pos="83000">
                <a:srgbClr val="495DC3"/>
              </a:gs>
              <a:gs pos="100000">
                <a:srgbClr val="2161C3"/>
              </a:gs>
            </a:gsLst>
            <a:lin ang="3600000" scaled="0"/>
          </a:gradFill>
          <a:ln>
            <a:noFill/>
          </a:ln>
          <a:effectLst>
            <a:outerShdw blurRad="460988" dist="144045" dir="8580000" sx="102681" sy="102681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0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26" name="모서리가 둥근 직사각형 25">
            <a:extLst>
              <a:ext uri="{FF2B5EF4-FFF2-40B4-BE49-F238E27FC236}">
                <a16:creationId xmlns:a16="http://schemas.microsoft.com/office/drawing/2014/main" xmlns="" id="{E75283F6-6FF0-4165-FBE1-E470F4FE411F}"/>
              </a:ext>
            </a:extLst>
          </p:cNvPr>
          <p:cNvSpPr/>
          <p:nvPr/>
        </p:nvSpPr>
        <p:spPr>
          <a:xfrm>
            <a:off x="4672405" y="1636458"/>
            <a:ext cx="3144720" cy="4784167"/>
          </a:xfrm>
          <a:prstGeom prst="roundRect">
            <a:avLst>
              <a:gd name="adj" fmla="val 4367"/>
            </a:avLst>
          </a:prstGeom>
          <a:gradFill>
            <a:gsLst>
              <a:gs pos="0">
                <a:srgbClr val="01F1A1"/>
              </a:gs>
              <a:gs pos="57000">
                <a:srgbClr val="0AB5C4"/>
              </a:gs>
              <a:gs pos="83000">
                <a:srgbClr val="098FDC"/>
              </a:gs>
              <a:gs pos="100000">
                <a:srgbClr val="0B86E1"/>
              </a:gs>
            </a:gsLst>
            <a:lin ang="3600000" scaled="0"/>
          </a:gradFill>
          <a:ln>
            <a:noFill/>
          </a:ln>
          <a:effectLst>
            <a:outerShdw blurRad="460988" dist="144045" dir="8580000" sx="102681" sy="102681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0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xmlns="" id="{F1C80336-DAF7-614D-55CC-35CA5790E959}"/>
              </a:ext>
            </a:extLst>
          </p:cNvPr>
          <p:cNvSpPr/>
          <p:nvPr/>
        </p:nvSpPr>
        <p:spPr>
          <a:xfrm>
            <a:off x="1357706" y="1636462"/>
            <a:ext cx="3144720" cy="4784166"/>
          </a:xfrm>
          <a:prstGeom prst="roundRect">
            <a:avLst>
              <a:gd name="adj" fmla="val 5630"/>
            </a:avLst>
          </a:prstGeom>
          <a:gradFill>
            <a:gsLst>
              <a:gs pos="0">
                <a:srgbClr val="EAC625"/>
              </a:gs>
              <a:gs pos="57000">
                <a:srgbClr val="EF8829"/>
              </a:gs>
              <a:gs pos="83000">
                <a:srgbClr val="ED5E2B"/>
              </a:gs>
              <a:gs pos="100000">
                <a:srgbClr val="F24D27"/>
              </a:gs>
            </a:gsLst>
            <a:lin ang="3600000" scaled="0"/>
          </a:gradFill>
          <a:ln>
            <a:noFill/>
          </a:ln>
          <a:effectLst>
            <a:outerShdw blurRad="460988" dist="144045" dir="8580000" sx="102681" sy="102681" algn="ctr" rotWithShape="0">
              <a:srgbClr val="000000">
                <a:alpha val="7664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0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xmlns="" id="{9240FFBB-13DA-81B7-BF03-8687E5DBE0A9}"/>
              </a:ext>
            </a:extLst>
          </p:cNvPr>
          <p:cNvSpPr txBox="1"/>
          <p:nvPr/>
        </p:nvSpPr>
        <p:spPr>
          <a:xfrm>
            <a:off x="1357706" y="437372"/>
            <a:ext cx="59873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홍보</a:t>
            </a:r>
          </a:p>
        </p:txBody>
      </p:sp>
      <p:cxnSp>
        <p:nvCxnSpPr>
          <p:cNvPr id="57" name="직선 연결선 19">
            <a:extLst>
              <a:ext uri="{FF2B5EF4-FFF2-40B4-BE49-F238E27FC236}">
                <a16:creationId xmlns:a16="http://schemas.microsoft.com/office/drawing/2014/main" xmlns="" id="{D4EB953B-0F2D-B13A-F593-FF6CAEADC438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xmlns="" id="{2B8BACB6-93D2-49CB-85AF-F5B8409BC19E}"/>
              </a:ext>
            </a:extLst>
          </p:cNvPr>
          <p:cNvSpPr/>
          <p:nvPr/>
        </p:nvSpPr>
        <p:spPr>
          <a:xfrm>
            <a:off x="10684566" y="462786"/>
            <a:ext cx="447260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10</a:t>
            </a:r>
            <a:endParaRPr kumimoji="1" lang="ko-KR" alt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7490EE-78B7-8526-75D9-6A138C28D2C1}"/>
              </a:ext>
            </a:extLst>
          </p:cNvPr>
          <p:cNvSpPr txBox="1"/>
          <p:nvPr/>
        </p:nvSpPr>
        <p:spPr>
          <a:xfrm>
            <a:off x="1574669" y="2609744"/>
            <a:ext cx="2643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2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매경미디어그룹</a:t>
            </a:r>
            <a:r>
              <a:rPr kumimoji="1" lang="ko-KR" altLang="en-US" sz="22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매체</a:t>
            </a:r>
          </a:p>
        </p:txBody>
      </p:sp>
      <p:pic>
        <p:nvPicPr>
          <p:cNvPr id="15" name="그림 14" descr="폰트, 그래픽, 로고, 텍스트이(가) 표시된 사진&#10;&#10;자동 생성된 설명">
            <a:extLst>
              <a:ext uri="{FF2B5EF4-FFF2-40B4-BE49-F238E27FC236}">
                <a16:creationId xmlns:a16="http://schemas.microsoft.com/office/drawing/2014/main" xmlns="" id="{B7A5F3D3-2647-FC91-69AA-FB49F820D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98" y="1885065"/>
            <a:ext cx="1222789" cy="708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28B36E-8603-B39F-8193-08854EAB6211}"/>
              </a:ext>
            </a:extLst>
          </p:cNvPr>
          <p:cNvSpPr txBox="1"/>
          <p:nvPr/>
        </p:nvSpPr>
        <p:spPr>
          <a:xfrm>
            <a:off x="1574669" y="3408231"/>
            <a:ext cx="2536272" cy="78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신문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방송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잡지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온라인 등</a:t>
            </a:r>
            <a:endParaRPr kumimoji="1"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전 매체를 통해 홍보합니다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.</a:t>
            </a:r>
            <a:endParaRPr kumimoji="1" lang="ko-KR" altLang="en-US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xmlns="" id="{F2C29B40-5654-5681-1EE6-C43E2DF86A7F}"/>
              </a:ext>
            </a:extLst>
          </p:cNvPr>
          <p:cNvCxnSpPr>
            <a:cxnSpLocks/>
          </p:cNvCxnSpPr>
          <p:nvPr/>
        </p:nvCxnSpPr>
        <p:spPr>
          <a:xfrm>
            <a:off x="1669774" y="3250096"/>
            <a:ext cx="254856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1D2E43F-E0D0-7B54-75B4-B6136D60270D}"/>
              </a:ext>
            </a:extLst>
          </p:cNvPr>
          <p:cNvSpPr txBox="1"/>
          <p:nvPr/>
        </p:nvSpPr>
        <p:spPr>
          <a:xfrm>
            <a:off x="4904278" y="2609744"/>
            <a:ext cx="958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2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KPGA</a:t>
            </a:r>
            <a:endParaRPr kumimoji="1" lang="ko-KR" altLang="en-US" sz="22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xmlns="" id="{C2E761E8-DE28-8E1D-BC2C-F0E100928D45}"/>
              </a:ext>
            </a:extLst>
          </p:cNvPr>
          <p:cNvCxnSpPr>
            <a:cxnSpLocks/>
          </p:cNvCxnSpPr>
          <p:nvPr/>
        </p:nvCxnSpPr>
        <p:spPr>
          <a:xfrm>
            <a:off x="4999383" y="3250096"/>
            <a:ext cx="254856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D1F638-652D-BB66-43DC-57303DE4AE78}"/>
              </a:ext>
            </a:extLst>
          </p:cNvPr>
          <p:cNvSpPr txBox="1"/>
          <p:nvPr/>
        </p:nvSpPr>
        <p:spPr>
          <a:xfrm>
            <a:off x="4914217" y="3408231"/>
            <a:ext cx="2678938" cy="1895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KPGA GOLF Conference</a:t>
            </a:r>
            <a:r>
              <a:rPr kumimoji="1" lang="ko-KR" altLang="en-US" sz="16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를</a:t>
            </a:r>
            <a:endParaRPr kumimoji="1"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통한 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KPGA </a:t>
            </a: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멤버 초대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KPGA </a:t>
            </a: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멤버 및 참가업체와 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/>
            </a:r>
            <a:b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</a:b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함께</a:t>
            </a:r>
            <a:r>
              <a:rPr kumimoji="1"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Influencer</a:t>
            </a:r>
            <a:r>
              <a:rPr kumimoji="1" lang="ko-KR" altLang="en-US" sz="16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를</a:t>
            </a: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통한 사전</a:t>
            </a:r>
            <a:endParaRPr kumimoji="1"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및 현장 홍보</a:t>
            </a:r>
            <a:endParaRPr kumimoji="1"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2ABE894-E05B-13F5-CCFD-863A0D9327A4}"/>
              </a:ext>
            </a:extLst>
          </p:cNvPr>
          <p:cNvSpPr txBox="1"/>
          <p:nvPr/>
        </p:nvSpPr>
        <p:spPr>
          <a:xfrm>
            <a:off x="8204069" y="2609744"/>
            <a:ext cx="1171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2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K FAIRS</a:t>
            </a:r>
            <a:endParaRPr kumimoji="1" lang="ko-KR" altLang="en-US" sz="22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24" name="직선 연결선[R] 23">
            <a:extLst>
              <a:ext uri="{FF2B5EF4-FFF2-40B4-BE49-F238E27FC236}">
                <a16:creationId xmlns:a16="http://schemas.microsoft.com/office/drawing/2014/main" xmlns="" id="{BCE99145-B156-39CA-51F2-3D908ADD33B2}"/>
              </a:ext>
            </a:extLst>
          </p:cNvPr>
          <p:cNvCxnSpPr>
            <a:cxnSpLocks/>
          </p:cNvCxnSpPr>
          <p:nvPr/>
        </p:nvCxnSpPr>
        <p:spPr>
          <a:xfrm>
            <a:off x="8299174" y="3250096"/>
            <a:ext cx="254856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75329B-7B50-4E88-674D-79FE38155D7A}"/>
              </a:ext>
            </a:extLst>
          </p:cNvPr>
          <p:cNvSpPr txBox="1"/>
          <p:nvPr/>
        </p:nvSpPr>
        <p:spPr>
          <a:xfrm>
            <a:off x="8194130" y="3408231"/>
            <a:ext cx="2680542" cy="1024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연간 </a:t>
            </a:r>
            <a:r>
              <a:rPr kumimoji="1" lang="en-US" altLang="ko-KR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</a:t>
            </a: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회 이상의 전시회를</a:t>
            </a:r>
            <a:endParaRPr kumimoji="1" lang="en-US" altLang="ko-KR" sz="14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개최하는 주최 기관으로 </a:t>
            </a:r>
            <a:r>
              <a:rPr kumimoji="1" lang="en-US" altLang="ko-KR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100</a:t>
            </a: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만명</a:t>
            </a:r>
            <a:endParaRPr kumimoji="1" lang="en-US" altLang="ko-KR" sz="14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이상 관람 데이터</a:t>
            </a:r>
            <a:r>
              <a:rPr kumimoji="1" lang="en-US" altLang="ko-KR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보유</a:t>
            </a:r>
            <a:r>
              <a:rPr kumimoji="1" lang="en-US" altLang="ko-KR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.</a:t>
            </a:r>
          </a:p>
        </p:txBody>
      </p:sp>
      <p:pic>
        <p:nvPicPr>
          <p:cNvPr id="33" name="그림 32" descr="폰트, 텍스트, 로고, 상징이(가) 표시된 사진&#10;&#10;자동 생성된 설명">
            <a:extLst>
              <a:ext uri="{FF2B5EF4-FFF2-40B4-BE49-F238E27FC236}">
                <a16:creationId xmlns:a16="http://schemas.microsoft.com/office/drawing/2014/main" xmlns="" id="{009729F3-9DD2-134D-566E-C358A7411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77" y="1885065"/>
            <a:ext cx="1997892" cy="5549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E6111E7-032B-1F30-AF9C-AE08F6F26C48}"/>
              </a:ext>
            </a:extLst>
          </p:cNvPr>
          <p:cNvSpPr txBox="1"/>
          <p:nvPr/>
        </p:nvSpPr>
        <p:spPr>
          <a:xfrm>
            <a:off x="8194130" y="4583487"/>
            <a:ext cx="3027495" cy="1347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SPOEX, HOME TABLE DECO FAIR, </a:t>
            </a:r>
          </a:p>
          <a:p>
            <a:pPr>
              <a:lnSpc>
                <a:spcPct val="150000"/>
              </a:lnSpc>
            </a:pPr>
            <a:r>
              <a:rPr kumimoji="1" lang="en-US" altLang="ko-KR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WORLD IT SHOW,</a:t>
            </a: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프랜차이즈</a:t>
            </a:r>
            <a:endParaRPr kumimoji="1" lang="en-US" altLang="ko-KR" sz="14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4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창업・산업박람회</a:t>
            </a: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등 주최 기관으로</a:t>
            </a:r>
            <a:endParaRPr kumimoji="1" lang="en-US" altLang="ko-KR" sz="14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관람객 홍보</a:t>
            </a:r>
            <a:r>
              <a:rPr kumimoji="1" lang="en-US" altLang="ko-KR" sz="14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.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E38F852C-2A72-4454-612A-D59CF3367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506" y="1984381"/>
            <a:ext cx="1850193" cy="42583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67BFF3A-1BC7-650F-A8DE-45EEA81AB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98" y="5605822"/>
            <a:ext cx="1219148" cy="27643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74956E43-BC9C-8B6C-1AD2-A6A92D5FD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829" y="5659031"/>
            <a:ext cx="1203631" cy="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4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7074CA-6BBD-DB16-7223-F4F8870A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6624187E-BEC8-9DF4-4982-16AFB078C69F}"/>
              </a:ext>
            </a:extLst>
          </p:cNvPr>
          <p:cNvSpPr txBox="1"/>
          <p:nvPr/>
        </p:nvSpPr>
        <p:spPr>
          <a:xfrm>
            <a:off x="1357706" y="437372"/>
            <a:ext cx="4446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참가비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31" name="직선 연결선 19">
            <a:extLst>
              <a:ext uri="{FF2B5EF4-FFF2-40B4-BE49-F238E27FC236}">
                <a16:creationId xmlns:a16="http://schemas.microsoft.com/office/drawing/2014/main" xmlns="" id="{30CB95C7-0BB0-558F-BEAE-301C8F70816D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xmlns="" id="{E310118C-567D-921A-4702-81CA1E86DFB0}"/>
              </a:ext>
            </a:extLst>
          </p:cNvPr>
          <p:cNvSpPr/>
          <p:nvPr/>
        </p:nvSpPr>
        <p:spPr>
          <a:xfrm>
            <a:off x="10664688" y="462786"/>
            <a:ext cx="467138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11</a:t>
            </a:r>
            <a:endParaRPr kumimoji="1" lang="ko-KR" altLang="en-US" sz="1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ADDB98A3-4FE5-73FE-8212-4F92E1DD6DEA}"/>
              </a:ext>
            </a:extLst>
          </p:cNvPr>
          <p:cNvGrpSpPr/>
          <p:nvPr/>
        </p:nvGrpSpPr>
        <p:grpSpPr>
          <a:xfrm>
            <a:off x="1334118" y="1355188"/>
            <a:ext cx="5802178" cy="956180"/>
            <a:chOff x="1314240" y="1471535"/>
            <a:chExt cx="5802178" cy="956180"/>
          </a:xfrm>
        </p:grpSpPr>
        <p:sp>
          <p:nvSpPr>
            <p:cNvPr id="19" name="모서리가 둥근 직사각형 18">
              <a:extLst>
                <a:ext uri="{FF2B5EF4-FFF2-40B4-BE49-F238E27FC236}">
                  <a16:creationId xmlns:a16="http://schemas.microsoft.com/office/drawing/2014/main" xmlns="" id="{3041C352-E9A2-FA24-F0FB-77E5BEC76F10}"/>
                </a:ext>
              </a:extLst>
            </p:cNvPr>
            <p:cNvSpPr/>
            <p:nvPr/>
          </p:nvSpPr>
          <p:spPr>
            <a:xfrm>
              <a:off x="1314240" y="1471535"/>
              <a:ext cx="5802178" cy="956180"/>
            </a:xfrm>
            <a:prstGeom prst="roundRect">
              <a:avLst>
                <a:gd name="adj" fmla="val 8351"/>
              </a:avLst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72FA066-1424-3319-AA4C-96BEA804E8C9}"/>
                </a:ext>
              </a:extLst>
            </p:cNvPr>
            <p:cNvSpPr txBox="1"/>
            <p:nvPr/>
          </p:nvSpPr>
          <p:spPr>
            <a:xfrm>
              <a:off x="1383813" y="1537194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118594-DCAC-B5F7-2286-9F93A38E5C91}"/>
                </a:ext>
              </a:extLst>
            </p:cNvPr>
            <p:cNvSpPr txBox="1"/>
            <p:nvPr/>
          </p:nvSpPr>
          <p:spPr>
            <a:xfrm>
              <a:off x="1903870" y="1508651"/>
              <a:ext cx="3940327" cy="793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독립부스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: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2,400,000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원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(VAT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별도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전시면적만 제공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3m x 3m</a:t>
              </a:r>
            </a:p>
          </p:txBody>
        </p:sp>
        <p:cxnSp>
          <p:nvCxnSpPr>
            <p:cNvPr id="22" name="직선 연결선[R] 21">
              <a:extLst>
                <a:ext uri="{FF2B5EF4-FFF2-40B4-BE49-F238E27FC236}">
                  <a16:creationId xmlns:a16="http://schemas.microsoft.com/office/drawing/2014/main" xmlns="" id="{5D95F569-2EAC-AB89-7326-FF7EC4517F43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674026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4F9022D-D6A7-82F5-A378-2EFE5DB73613}"/>
              </a:ext>
            </a:extLst>
          </p:cNvPr>
          <p:cNvGrpSpPr/>
          <p:nvPr/>
        </p:nvGrpSpPr>
        <p:grpSpPr>
          <a:xfrm>
            <a:off x="1334118" y="2508230"/>
            <a:ext cx="5802178" cy="1590469"/>
            <a:chOff x="1314240" y="1471534"/>
            <a:chExt cx="5802178" cy="1590469"/>
          </a:xfrm>
        </p:grpSpPr>
        <p:sp>
          <p:nvSpPr>
            <p:cNvPr id="3" name="모서리가 둥근 직사각형 2">
              <a:extLst>
                <a:ext uri="{FF2B5EF4-FFF2-40B4-BE49-F238E27FC236}">
                  <a16:creationId xmlns:a16="http://schemas.microsoft.com/office/drawing/2014/main" xmlns="" id="{3EB1CBA1-277A-135F-F3C5-073F46FB843E}"/>
                </a:ext>
              </a:extLst>
            </p:cNvPr>
            <p:cNvSpPr/>
            <p:nvPr/>
          </p:nvSpPr>
          <p:spPr>
            <a:xfrm>
              <a:off x="1314240" y="1471534"/>
              <a:ext cx="5802178" cy="1590469"/>
            </a:xfrm>
            <a:prstGeom prst="roundRect">
              <a:avLst>
                <a:gd name="adj" fmla="val 5418"/>
              </a:avLst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2AACBBD-EC7D-432C-1F93-3506B7F5FFB8}"/>
                </a:ext>
              </a:extLst>
            </p:cNvPr>
            <p:cNvSpPr txBox="1"/>
            <p:nvPr/>
          </p:nvSpPr>
          <p:spPr>
            <a:xfrm>
              <a:off x="1383813" y="1537194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304D73E-3645-C98F-B51A-3AC360D95A2E}"/>
                </a:ext>
              </a:extLst>
            </p:cNvPr>
            <p:cNvSpPr txBox="1"/>
            <p:nvPr/>
          </p:nvSpPr>
          <p:spPr>
            <a:xfrm>
              <a:off x="1903870" y="1508651"/>
              <a:ext cx="4318026" cy="1439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기본부스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: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2,700,000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원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(VAT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별도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 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전시면적 및 부스 제공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3m x 3m</a:t>
              </a: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안내데스크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(1),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접의자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(1),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기본전력 및 콘센트 제공</a:t>
              </a:r>
              <a:endParaRPr lang="en-US" altLang="ko-KR" sz="14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상호명</a:t>
              </a:r>
              <a:endParaRPr lang="en-US" altLang="ko-KR" sz="14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2" name="직선 연결선[R] 11">
              <a:extLst>
                <a:ext uri="{FF2B5EF4-FFF2-40B4-BE49-F238E27FC236}">
                  <a16:creationId xmlns:a16="http://schemas.microsoft.com/office/drawing/2014/main" xmlns="" id="{AE3C8F82-2076-5820-67AF-7672ACF6C7AE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1320357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BBA00801-9A0B-D046-B427-E34144E428D8}"/>
              </a:ext>
            </a:extLst>
          </p:cNvPr>
          <p:cNvGrpSpPr/>
          <p:nvPr/>
        </p:nvGrpSpPr>
        <p:grpSpPr>
          <a:xfrm>
            <a:off x="1334117" y="4267457"/>
            <a:ext cx="5802177" cy="2292370"/>
            <a:chOff x="1314239" y="1471534"/>
            <a:chExt cx="5802177" cy="2292370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xmlns="" id="{6052C3A7-BDDB-B2D2-130E-13DC008B0E59}"/>
                </a:ext>
              </a:extLst>
            </p:cNvPr>
            <p:cNvSpPr/>
            <p:nvPr/>
          </p:nvSpPr>
          <p:spPr>
            <a:xfrm>
              <a:off x="1314239" y="1471534"/>
              <a:ext cx="5802177" cy="2292370"/>
            </a:xfrm>
            <a:prstGeom prst="roundRect">
              <a:avLst>
                <a:gd name="adj" fmla="val 5418"/>
              </a:avLst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EC7FE30-3089-09EF-FCD3-523289D7DB4E}"/>
                </a:ext>
              </a:extLst>
            </p:cNvPr>
            <p:cNvSpPr txBox="1"/>
            <p:nvPr/>
          </p:nvSpPr>
          <p:spPr>
            <a:xfrm>
              <a:off x="1383813" y="1537194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66A43D5-99C3-16C1-AA90-A2D0DBC3A976}"/>
                </a:ext>
              </a:extLst>
            </p:cNvPr>
            <p:cNvSpPr txBox="1"/>
            <p:nvPr/>
          </p:nvSpPr>
          <p:spPr>
            <a:xfrm>
              <a:off x="1903870" y="1508651"/>
              <a:ext cx="4318026" cy="2085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프리미엄 부스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: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3,000,000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원 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(VAT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별도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 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전시면적 및 부스 제공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3m x 3m</a:t>
              </a: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안내데스크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(1),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접의자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(1),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기본전력 및 콘센트 제공</a:t>
              </a:r>
              <a:endParaRPr lang="en-US" altLang="ko-KR" sz="14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상담테이블 제공 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의자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3,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테이블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상호명</a:t>
              </a:r>
              <a:endParaRPr lang="en-US" altLang="ko-KR" sz="14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•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그래픽 추가 옵션 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(1m x 2,4m / 150,000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원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</a:p>
          </p:txBody>
        </p:sp>
        <p:cxnSp>
          <p:nvCxnSpPr>
            <p:cNvPr id="23" name="직선 연결선[R] 22">
              <a:extLst>
                <a:ext uri="{FF2B5EF4-FFF2-40B4-BE49-F238E27FC236}">
                  <a16:creationId xmlns:a16="http://schemas.microsoft.com/office/drawing/2014/main" xmlns="" id="{BED7DF7E-288C-09A1-4BC4-3C4EFDB9449E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1966688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5C90B5E5-2DD7-AA9A-AD74-F8930E58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9" t="8282" r="5981" b="10420"/>
          <a:stretch/>
        </p:blipFill>
        <p:spPr>
          <a:xfrm>
            <a:off x="7773390" y="1420847"/>
            <a:ext cx="3015350" cy="2008152"/>
          </a:xfrm>
          <a:prstGeom prst="roundRect">
            <a:avLst>
              <a:gd name="adj" fmla="val 2902"/>
            </a:avLst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B19FE383-FED6-410C-EF30-9C0422B8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90" y="3810359"/>
            <a:ext cx="3015350" cy="2749468"/>
          </a:xfrm>
          <a:prstGeom prst="roundRect">
            <a:avLst>
              <a:gd name="adj" fmla="val 2569"/>
            </a:avLst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200DE62-B623-2AD4-0278-B73B7744B720}"/>
              </a:ext>
            </a:extLst>
          </p:cNvPr>
          <p:cNvSpPr txBox="1"/>
          <p:nvPr/>
        </p:nvSpPr>
        <p:spPr>
          <a:xfrm>
            <a:off x="7815379" y="1471235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b="1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기본부스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91822A7-8D92-AE4C-93EB-D01E4C2D6805}"/>
              </a:ext>
            </a:extLst>
          </p:cNvPr>
          <p:cNvSpPr txBox="1"/>
          <p:nvPr/>
        </p:nvSpPr>
        <p:spPr>
          <a:xfrm>
            <a:off x="7823085" y="3850961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b="1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프리미엄 부스</a:t>
            </a:r>
          </a:p>
        </p:txBody>
      </p:sp>
    </p:spTree>
    <p:extLst>
      <p:ext uri="{BB962C8B-B14F-4D97-AF65-F5344CB8AC3E}">
        <p14:creationId xmlns:p14="http://schemas.microsoft.com/office/powerpoint/2010/main" val="36014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59B682-8E53-0940-C64C-A8D6F30E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9806B53E-098E-1B77-78AE-7BA955298E72}"/>
              </a:ext>
            </a:extLst>
          </p:cNvPr>
          <p:cNvSpPr txBox="1"/>
          <p:nvPr/>
        </p:nvSpPr>
        <p:spPr>
          <a:xfrm>
            <a:off x="1357706" y="437372"/>
            <a:ext cx="4446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문의처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31" name="직선 연결선 19">
            <a:extLst>
              <a:ext uri="{FF2B5EF4-FFF2-40B4-BE49-F238E27FC236}">
                <a16:creationId xmlns:a16="http://schemas.microsoft.com/office/drawing/2014/main" xmlns="" id="{8A79A42D-FC0F-C361-E0D1-A38F354D72CA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xmlns="" id="{517FC0D4-862C-7380-9A97-E684CDFBAA3E}"/>
              </a:ext>
            </a:extLst>
          </p:cNvPr>
          <p:cNvSpPr/>
          <p:nvPr/>
        </p:nvSpPr>
        <p:spPr>
          <a:xfrm>
            <a:off x="10664688" y="462786"/>
            <a:ext cx="467138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12</a:t>
            </a:r>
            <a:endParaRPr kumimoji="1" lang="ko-KR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5C82F9-633D-8077-3F86-599D40C57C6C}"/>
              </a:ext>
            </a:extLst>
          </p:cNvPr>
          <p:cNvSpPr txBox="1"/>
          <p:nvPr/>
        </p:nvSpPr>
        <p:spPr>
          <a:xfrm>
            <a:off x="1506793" y="145729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행사총괄</a:t>
            </a:r>
            <a:r>
              <a:rPr kumimoji="1" lang="en-US" altLang="ko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홍보 등</a:t>
            </a:r>
          </a:p>
        </p:txBody>
      </p:sp>
      <p:pic>
        <p:nvPicPr>
          <p:cNvPr id="5" name="그림 4" descr="폰트, 그래픽, 로고, 텍스트이(가) 표시된 사진&#10;&#10;자동 생성된 설명">
            <a:extLst>
              <a:ext uri="{FF2B5EF4-FFF2-40B4-BE49-F238E27FC236}">
                <a16:creationId xmlns:a16="http://schemas.microsoft.com/office/drawing/2014/main" xmlns="" id="{33A1BF29-65E9-9F81-6971-DC6C23039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84" y="2152166"/>
            <a:ext cx="1349765" cy="782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68E443-B496-1C97-1213-7CD12538F096}"/>
              </a:ext>
            </a:extLst>
          </p:cNvPr>
          <p:cNvSpPr txBox="1"/>
          <p:nvPr/>
        </p:nvSpPr>
        <p:spPr>
          <a:xfrm>
            <a:off x="2954851" y="2086862"/>
            <a:ext cx="2244525" cy="1613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400" b="1" dirty="0">
                <a:solidFill>
                  <a:srgbClr val="ED5E2B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담당자</a:t>
            </a:r>
            <a:endParaRPr kumimoji="1" lang="en-US" altLang="ko-KR" sz="1400" b="1" dirty="0">
              <a:solidFill>
                <a:srgbClr val="ED5E2B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김우</a:t>
            </a:r>
            <a:r>
              <a:rPr kumimoji="1" lang="ko-KR" altLang="en-US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대리</a:t>
            </a:r>
            <a:endParaRPr kumimoji="1" lang="en-US" altLang="ko-KR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010-9017-1448</a:t>
            </a:r>
          </a:p>
          <a:p>
            <a:pPr>
              <a:lnSpc>
                <a:spcPct val="150000"/>
              </a:lnSpc>
            </a:pPr>
            <a:r>
              <a:rPr kumimoji="1" lang="en-US" altLang="ko-KR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kim.woo@mk.co.kr</a:t>
            </a:r>
            <a:endParaRPr kumimoji="1"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24" name="직선 연결선[R] 23">
            <a:extLst>
              <a:ext uri="{FF2B5EF4-FFF2-40B4-BE49-F238E27FC236}">
                <a16:creationId xmlns:a16="http://schemas.microsoft.com/office/drawing/2014/main" xmlns="" id="{7E4DEF01-1A3A-5EAA-80AF-70963BF5F95A}"/>
              </a:ext>
            </a:extLst>
          </p:cNvPr>
          <p:cNvCxnSpPr>
            <a:cxnSpLocks/>
          </p:cNvCxnSpPr>
          <p:nvPr/>
        </p:nvCxnSpPr>
        <p:spPr>
          <a:xfrm>
            <a:off x="2816801" y="2152166"/>
            <a:ext cx="0" cy="154821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AA4F587-1133-29A6-CE31-CC207C621B78}"/>
              </a:ext>
            </a:extLst>
          </p:cNvPr>
          <p:cNvSpPr txBox="1"/>
          <p:nvPr/>
        </p:nvSpPr>
        <p:spPr>
          <a:xfrm>
            <a:off x="6078793" y="145729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KPGA </a:t>
            </a:r>
            <a:r>
              <a:rPr kumimoji="1" lang="ko-KR" altLang="en-US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컨퍼런스 등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ACCFAD1-A884-ADA0-63FA-4136502BA05F}"/>
              </a:ext>
            </a:extLst>
          </p:cNvPr>
          <p:cNvSpPr txBox="1"/>
          <p:nvPr/>
        </p:nvSpPr>
        <p:spPr>
          <a:xfrm>
            <a:off x="7526851" y="2086862"/>
            <a:ext cx="2603598" cy="1613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400" b="1" dirty="0">
                <a:solidFill>
                  <a:srgbClr val="ED5E2B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담당자</a:t>
            </a:r>
            <a:endParaRPr kumimoji="1" lang="en-US" altLang="ko-KR" sz="1400" b="1" dirty="0">
              <a:solidFill>
                <a:srgbClr val="ED5E2B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이신행</a:t>
            </a:r>
            <a:r>
              <a:rPr kumimoji="1" lang="ko-KR" altLang="en-US" dirty="0">
                <a:latin typeface="NanumGothic" panose="020D0604000000000000" pitchFamily="34" charset="-127"/>
                <a:ea typeface="NanumGothic" panose="020D0604000000000000" pitchFamily="34" charset="-127"/>
              </a:rPr>
              <a:t> 팀장</a:t>
            </a:r>
            <a:endParaRPr kumimoji="1" lang="en-US" altLang="ko-KR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010-2806-8452</a:t>
            </a:r>
          </a:p>
          <a:p>
            <a:pPr>
              <a:lnSpc>
                <a:spcPct val="150000"/>
              </a:lnSpc>
            </a:pPr>
            <a:r>
              <a:rPr kumimoji="1"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k3228452@kpga.co.kr</a:t>
            </a:r>
            <a:endParaRPr kumimoji="1"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30" name="직선 연결선[R] 29">
            <a:extLst>
              <a:ext uri="{FF2B5EF4-FFF2-40B4-BE49-F238E27FC236}">
                <a16:creationId xmlns:a16="http://schemas.microsoft.com/office/drawing/2014/main" xmlns="" id="{FFAED5D1-7FE5-E9A1-B11A-C9D81044D658}"/>
              </a:ext>
            </a:extLst>
          </p:cNvPr>
          <p:cNvCxnSpPr>
            <a:cxnSpLocks/>
          </p:cNvCxnSpPr>
          <p:nvPr/>
        </p:nvCxnSpPr>
        <p:spPr>
          <a:xfrm>
            <a:off x="7388801" y="2152166"/>
            <a:ext cx="0" cy="154821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92E37D55-1EDF-F979-98F1-6411F6CE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606" y="2206465"/>
            <a:ext cx="1038390" cy="40825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0048E12-BACB-CADD-AB06-DAE5035FA635}"/>
              </a:ext>
            </a:extLst>
          </p:cNvPr>
          <p:cNvSpPr txBox="1"/>
          <p:nvPr/>
        </p:nvSpPr>
        <p:spPr>
          <a:xfrm>
            <a:off x="1506793" y="4197415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전시회 참가 신청 부스 배정 등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6D05C60-BCDB-2E35-1EF8-1D831CB79F51}"/>
              </a:ext>
            </a:extLst>
          </p:cNvPr>
          <p:cNvSpPr txBox="1"/>
          <p:nvPr/>
        </p:nvSpPr>
        <p:spPr>
          <a:xfrm>
            <a:off x="2954851" y="4826987"/>
            <a:ext cx="2108269" cy="1613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400" b="1" dirty="0">
                <a:solidFill>
                  <a:srgbClr val="ED5E2B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담당자</a:t>
            </a:r>
            <a:endParaRPr kumimoji="1" lang="en-US" altLang="ko-KR" sz="1400" b="1" dirty="0">
              <a:solidFill>
                <a:srgbClr val="ED5E2B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허광일</a:t>
            </a:r>
            <a:r>
              <a:rPr kumimoji="1" lang="ko-KR" altLang="en-US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이사</a:t>
            </a:r>
            <a:endParaRPr kumimoji="1" lang="en-US" altLang="ko-KR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02-555-7153</a:t>
            </a:r>
          </a:p>
          <a:p>
            <a:pPr>
              <a:lnSpc>
                <a:spcPct val="150000"/>
              </a:lnSpc>
            </a:pPr>
            <a:r>
              <a:rPr kumimoji="1" lang="en-US" altLang="ko-KR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sunny@kfairs.com</a:t>
            </a:r>
            <a:endParaRPr kumimoji="1"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xmlns="" id="{46280B32-769E-346A-2C5A-26929C56F392}"/>
              </a:ext>
            </a:extLst>
          </p:cNvPr>
          <p:cNvCxnSpPr>
            <a:cxnSpLocks/>
          </p:cNvCxnSpPr>
          <p:nvPr/>
        </p:nvCxnSpPr>
        <p:spPr>
          <a:xfrm>
            <a:off x="2816801" y="4892291"/>
            <a:ext cx="0" cy="154821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627BE451-480B-7D59-EA1A-780DE0018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70" y="4974872"/>
            <a:ext cx="970170" cy="2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DD96F8EE-2C74-7C79-B905-FCC89D21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-52991"/>
            <a:ext cx="12192001" cy="6969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DE664C-A087-2E56-31F3-2777A6332212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42670F-E37D-309E-67B8-98F82FB93B28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pic>
        <p:nvPicPr>
          <p:cNvPr id="15" name="그림 1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xmlns="" id="{BA6D413E-D7A9-B4FB-2F5C-8C7B356DB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25" y="2676379"/>
            <a:ext cx="8365436" cy="1582650"/>
          </a:xfrm>
          <a:prstGeom prst="rect">
            <a:avLst/>
          </a:prstGeom>
          <a:effectLst>
            <a:outerShdw blurRad="509830" dist="269814" dir="1594379" sx="99675" sy="99675" algn="ctr" rotWithShape="0">
              <a:srgbClr val="000000">
                <a:alpha val="491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0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7345D4-44F0-7AD3-21E7-989B69929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9CA8F1F9-BA82-86C3-51DB-B3E91442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B31CF8-5784-B3F3-822A-EE6E0F899219}"/>
              </a:ext>
            </a:extLst>
          </p:cNvPr>
          <p:cNvSpPr txBox="1"/>
          <p:nvPr/>
        </p:nvSpPr>
        <p:spPr>
          <a:xfrm>
            <a:off x="958949" y="4452683"/>
            <a:ext cx="3937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골프 전시회의 새로운</a:t>
            </a:r>
            <a:r>
              <a:rPr lang="en-US" altLang="ko-KR" sz="220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ko-KR" altLang="en-US" sz="220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패러다임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56576E-87AC-0BB4-34E7-5360849DC148}"/>
              </a:ext>
            </a:extLst>
          </p:cNvPr>
          <p:cNvSpPr txBox="1"/>
          <p:nvPr/>
        </p:nvSpPr>
        <p:spPr>
          <a:xfrm>
            <a:off x="987085" y="2058719"/>
            <a:ext cx="444224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3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매일경제 </a:t>
            </a:r>
            <a:r>
              <a:rPr lang="en-US" altLang="ko-KR" sz="43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X</a:t>
            </a:r>
            <a:r>
              <a:rPr lang="en-US" altLang="ko-KR" sz="43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KPGA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BC08F5-FBF2-C26B-F0DA-CA8A114DD82C}"/>
              </a:ext>
            </a:extLst>
          </p:cNvPr>
          <p:cNvSpPr txBox="1"/>
          <p:nvPr/>
        </p:nvSpPr>
        <p:spPr>
          <a:xfrm>
            <a:off x="1021031" y="1618169"/>
            <a:ext cx="870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2025</a:t>
            </a:r>
            <a:endParaRPr lang="en-US" altLang="ko-KR" sz="2200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9D4392-6B13-129F-D4D3-DF8AF862BDB9}"/>
              </a:ext>
            </a:extLst>
          </p:cNvPr>
          <p:cNvSpPr txBox="1"/>
          <p:nvPr/>
        </p:nvSpPr>
        <p:spPr>
          <a:xfrm>
            <a:off x="1065537" y="3761240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2.7</a:t>
            </a:r>
            <a:r>
              <a: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금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-</a:t>
            </a:r>
            <a:r>
              <a: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</a:t>
            </a: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),</a:t>
            </a: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COEX, SEOUL</a:t>
            </a: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4" name="그림 3" descr="폰트, 그래픽, 로고, 상징이(가) 표시된 사진&#10;&#10;자동 생성된 설명">
            <a:extLst>
              <a:ext uri="{FF2B5EF4-FFF2-40B4-BE49-F238E27FC236}">
                <a16:creationId xmlns:a16="http://schemas.microsoft.com/office/drawing/2014/main" xmlns="" id="{CE7A187D-FC60-427D-AEDB-283A7021F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28" y="2924973"/>
            <a:ext cx="2343912" cy="3942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CF34B31-2DAE-5AF0-A37F-56A27C8D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181" y="934278"/>
            <a:ext cx="5053263" cy="5214111"/>
          </a:xfrm>
          <a:prstGeom prst="rect">
            <a:avLst/>
          </a:prstGeom>
        </p:spPr>
      </p:pic>
      <p:pic>
        <p:nvPicPr>
          <p:cNvPr id="14" name="그림 13" descr="텍스트, 폰트, 스크린샷, 로고이(가) 표시된 사진&#10;&#10;자동 생성된 설명">
            <a:extLst>
              <a:ext uri="{FF2B5EF4-FFF2-40B4-BE49-F238E27FC236}">
                <a16:creationId xmlns:a16="http://schemas.microsoft.com/office/drawing/2014/main" xmlns="" id="{D869F896-AACA-D966-E3D2-AAB69F4D2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0" y="5628565"/>
            <a:ext cx="3556778" cy="6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813C7D-1BFD-9FF2-2ACA-308D70782F37}"/>
              </a:ext>
            </a:extLst>
          </p:cNvPr>
          <p:cNvSpPr txBox="1"/>
          <p:nvPr/>
        </p:nvSpPr>
        <p:spPr>
          <a:xfrm>
            <a:off x="3407812" y="1274428"/>
            <a:ext cx="68270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500" b="1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국문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매일경제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·KPGA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엑스포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500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영문 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MAEKYUNG·KPGA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GOLF EXPO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DC4568D8-DFD9-3627-1E67-9D9E7D0E5937}"/>
              </a:ext>
            </a:extLst>
          </p:cNvPr>
          <p:cNvSpPr/>
          <p:nvPr/>
        </p:nvSpPr>
        <p:spPr>
          <a:xfrm>
            <a:off x="3407812" y="5718531"/>
            <a:ext cx="7677102" cy="74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KPGA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멤버 컨퍼런스 및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Education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/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KPGA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멤버 일반인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티칭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프로그램 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/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전문가 스윙분석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용품사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멤버스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Day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/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용품사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엠버서더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DAY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/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인플루언서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선발대회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투어밴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83768C-6FBC-0EFC-0400-E52E6FBF85AA}"/>
              </a:ext>
            </a:extLst>
          </p:cNvPr>
          <p:cNvSpPr txBox="1"/>
          <p:nvPr/>
        </p:nvSpPr>
        <p:spPr>
          <a:xfrm>
            <a:off x="1337829" y="1323562"/>
            <a:ext cx="891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명칭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1470D6-8EA5-E108-30BD-406181BA3697}"/>
              </a:ext>
            </a:extLst>
          </p:cNvPr>
          <p:cNvSpPr txBox="1"/>
          <p:nvPr/>
        </p:nvSpPr>
        <p:spPr>
          <a:xfrm>
            <a:off x="1337829" y="2198208"/>
            <a:ext cx="209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기간 및 장소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41B189-C945-11A3-00B6-91608470C31C}"/>
              </a:ext>
            </a:extLst>
          </p:cNvPr>
          <p:cNvSpPr txBox="1"/>
          <p:nvPr/>
        </p:nvSpPr>
        <p:spPr>
          <a:xfrm>
            <a:off x="3407812" y="2118659"/>
            <a:ext cx="6827012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2025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일까지 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일간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4C4382-284A-D2BC-20F3-E29B6CE6A8F5}"/>
              </a:ext>
            </a:extLst>
          </p:cNvPr>
          <p:cNvSpPr txBox="1"/>
          <p:nvPr/>
        </p:nvSpPr>
        <p:spPr>
          <a:xfrm>
            <a:off x="1337829" y="2744862"/>
            <a:ext cx="209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전시 품목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4E24F5-2B16-0461-65BF-A178B8D23DAA}"/>
              </a:ext>
            </a:extLst>
          </p:cNvPr>
          <p:cNvSpPr txBox="1"/>
          <p:nvPr/>
        </p:nvSpPr>
        <p:spPr>
          <a:xfrm>
            <a:off x="3407812" y="2655374"/>
            <a:ext cx="68270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골프용품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골프클럽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dirty="0" err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골프볼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 기타 악세서리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500" dirty="0" err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골프어패럴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500" dirty="0" err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골프웨어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벨트 등 골프 관련 패션 아이템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 인프라 시설 및 스크린 골프 관련 시설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 코스 설계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dirty="0" err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파크골프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Gold Travel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특별관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Asia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Top 30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 리조트 및 골프 투어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골프 회원권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골프장 바우처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 피트니스 등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C60700-25BE-FC6B-36DA-448264760F46}"/>
              </a:ext>
            </a:extLst>
          </p:cNvPr>
          <p:cNvSpPr txBox="1"/>
          <p:nvPr/>
        </p:nvSpPr>
        <p:spPr>
          <a:xfrm>
            <a:off x="1337828" y="4911594"/>
            <a:ext cx="173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주최 및 주관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A2F8AB-8600-E63B-DC9C-965626DAEBC0}"/>
              </a:ext>
            </a:extLst>
          </p:cNvPr>
          <p:cNvSpPr txBox="1"/>
          <p:nvPr/>
        </p:nvSpPr>
        <p:spPr>
          <a:xfrm>
            <a:off x="3407812" y="4861013"/>
            <a:ext cx="6827012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매일 경제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MBN, KPGA</a:t>
            </a:r>
          </a:p>
          <a:p>
            <a:pPr lvl="0">
              <a:lnSpc>
                <a:spcPct val="150000"/>
              </a:lnSpc>
            </a:pPr>
            <a:r>
              <a:rPr lang="en-US" altLang="ko-KR" sz="1500" dirty="0" err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K.Fairs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3DF7E1-A07C-DA87-D184-D588E80B744A}"/>
              </a:ext>
            </a:extLst>
          </p:cNvPr>
          <p:cNvSpPr txBox="1"/>
          <p:nvPr/>
        </p:nvSpPr>
        <p:spPr>
          <a:xfrm>
            <a:off x="1337829" y="5766360"/>
            <a:ext cx="1564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부대 행사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AD016ABD-6E85-3AA1-8281-35C5AD65DC30}"/>
              </a:ext>
            </a:extLst>
          </p:cNvPr>
          <p:cNvSpPr txBox="1"/>
          <p:nvPr/>
        </p:nvSpPr>
        <p:spPr>
          <a:xfrm>
            <a:off x="1357707" y="437372"/>
            <a:ext cx="40008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전시회 개요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13" name="직선 연결선 19">
            <a:extLst>
              <a:ext uri="{FF2B5EF4-FFF2-40B4-BE49-F238E27FC236}">
                <a16:creationId xmlns:a16="http://schemas.microsoft.com/office/drawing/2014/main" xmlns="" id="{DB71E3C8-8A71-BB59-F61B-263CB7EE5364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xmlns="" id="{1C91C373-9C65-52F6-1CC2-5B08358D2895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1</a:t>
            </a:r>
            <a:endParaRPr kumimoji="1"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42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72E21F-4056-CD43-B7CE-503450172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59AF4A-CF2A-F991-CECD-A11F94A500BB}"/>
              </a:ext>
            </a:extLst>
          </p:cNvPr>
          <p:cNvSpPr txBox="1"/>
          <p:nvPr/>
        </p:nvSpPr>
        <p:spPr>
          <a:xfrm>
            <a:off x="3407811" y="1413574"/>
            <a:ext cx="7813467" cy="143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1966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년 설립된 비즈니스 경제 종합 일간지로 대한민국에서 가장 신뢰 받는 경제신문지 입니다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경제 전문지로서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정책 결정자들과 기업 경영진들이 필수 참조하는 중요한 정보원입니다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또한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MBN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은 종합뉴스채널로서 경제 및 정치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 전반에 대한 신속하고 깊이 있는 보도를 하며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최종 결정권자들이 필수 참조 하는 채널 입니다 </a:t>
            </a:r>
            <a:endParaRPr lang="en-US" altLang="ko-KR" sz="1500" dirty="0">
              <a:solidFill>
                <a:schemeClr val="tx2">
                  <a:lumMod val="5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11" name="그림 10" descr="폰트, 그래픽, 로고, 텍스트이(가) 표시된 사진&#10;&#10;자동 생성된 설명">
            <a:extLst>
              <a:ext uri="{FF2B5EF4-FFF2-40B4-BE49-F238E27FC236}">
                <a16:creationId xmlns:a16="http://schemas.microsoft.com/office/drawing/2014/main" xmlns="" id="{AA8DE5E1-21FF-A440-C99E-29A12D183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44" y="1482093"/>
            <a:ext cx="1222789" cy="708908"/>
          </a:xfrm>
          <a:prstGeom prst="rect">
            <a:avLst/>
          </a:prstGeom>
        </p:spPr>
      </p:pic>
      <p:pic>
        <p:nvPicPr>
          <p:cNvPr id="14" name="그림 13" descr="폰트, 텍스트, 로고, 상징이(가) 표시된 사진&#10;&#10;자동 생성된 설명">
            <a:extLst>
              <a:ext uri="{FF2B5EF4-FFF2-40B4-BE49-F238E27FC236}">
                <a16:creationId xmlns:a16="http://schemas.microsoft.com/office/drawing/2014/main" xmlns="" id="{992EF2C9-A1D7-13DC-CD38-E3EC5101D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36" y="3284036"/>
            <a:ext cx="1564398" cy="434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FD0D77-28A4-313F-5D48-D2EBAC50F603}"/>
              </a:ext>
            </a:extLst>
          </p:cNvPr>
          <p:cNvSpPr txBox="1"/>
          <p:nvPr/>
        </p:nvSpPr>
        <p:spPr>
          <a:xfrm>
            <a:off x="3407811" y="3244280"/>
            <a:ext cx="7439395" cy="143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1963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설립된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KPGA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한국 프로골프 발전을 도모 하고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국내외 활약하는 골프 선수들의 권익을 보호하며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골프 대회의 운영과 육성을 담당하며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 전시회에서는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KPGA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코칭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피트니스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 등의 주제로 개최 되며 약 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2,000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여명의 멤버가 참가할 예정 이며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대상으로 코칭 및 특강이 있을 예정 입니다</a:t>
            </a:r>
            <a:r>
              <a:rPr lang="en-US" altLang="ko-KR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500" dirty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A67CD6D0-DACB-962C-1B79-254E7B427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40" y="5165801"/>
            <a:ext cx="1463404" cy="59085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1E33F74B-9645-8052-B0CE-482BEA7C4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464" y="5725677"/>
            <a:ext cx="922135" cy="5160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EBB8BB-5FFB-ED53-3C9E-27836F0C9C26}"/>
              </a:ext>
            </a:extLst>
          </p:cNvPr>
          <p:cNvSpPr txBox="1"/>
          <p:nvPr/>
        </p:nvSpPr>
        <p:spPr>
          <a:xfrm>
            <a:off x="3407811" y="5111329"/>
            <a:ext cx="7439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1993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설립된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K. Fairs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는 국내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여개 전시회를 주최 하며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특히 미국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PGA SHOW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공식 파트너사로서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PGA SHOW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참가에 여러 혜택을 드리고 있습니다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23C96DE5-970B-6C88-77E2-12E240637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640" y="6316535"/>
            <a:ext cx="1048893" cy="436266"/>
          </a:xfrm>
          <a:prstGeom prst="rect">
            <a:avLst/>
          </a:prstGeom>
        </p:spPr>
      </p:pic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175B84D0-1F86-BB36-282A-52A2CA05CBCB}"/>
              </a:ext>
            </a:extLst>
          </p:cNvPr>
          <p:cNvSpPr txBox="1"/>
          <p:nvPr/>
        </p:nvSpPr>
        <p:spPr>
          <a:xfrm>
            <a:off x="1357707" y="437372"/>
            <a:ext cx="40008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주최 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/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 주관 기관 소개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47" name="직선 연결선 19">
            <a:extLst>
              <a:ext uri="{FF2B5EF4-FFF2-40B4-BE49-F238E27FC236}">
                <a16:creationId xmlns:a16="http://schemas.microsoft.com/office/drawing/2014/main" xmlns="" id="{B599AFB6-7FD2-2395-375B-545BC30FA1A3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모서리가 둥근 직사각형 47">
            <a:extLst>
              <a:ext uri="{FF2B5EF4-FFF2-40B4-BE49-F238E27FC236}">
                <a16:creationId xmlns:a16="http://schemas.microsoft.com/office/drawing/2014/main" xmlns="" id="{4D7B3E63-9A1C-9684-D4F1-D22B627ABCC0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2</a:t>
            </a:r>
            <a:endParaRPr kumimoji="1"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EBB8BB-5FFB-ED53-3C9E-27836F0C9C26}"/>
              </a:ext>
            </a:extLst>
          </p:cNvPr>
          <p:cNvSpPr txBox="1"/>
          <p:nvPr/>
        </p:nvSpPr>
        <p:spPr>
          <a:xfrm>
            <a:off x="3407811" y="5910778"/>
            <a:ext cx="74393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세계 최대 전시 주최기업으로 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lang="ko-KR" altLang="en-US" sz="15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개국에서 연간 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43</a:t>
            </a:r>
            <a:r>
              <a:rPr lang="ko-KR" altLang="en-US" sz="15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Industry Sector</a:t>
            </a:r>
            <a:r>
              <a:rPr lang="ko-KR" altLang="en-US" sz="15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400</a:t>
            </a:r>
            <a:r>
              <a:rPr lang="ko-KR" altLang="en-US" sz="15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여개의 전시회 및 이벤트를 주최 하며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33,000</a:t>
            </a:r>
            <a:r>
              <a:rPr lang="ko-KR" altLang="en-US" sz="15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여명의 직원을 둔 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Fortune</a:t>
            </a:r>
            <a:r>
              <a:rPr lang="ko-KR" altLang="en-US" sz="15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 선정 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500</a:t>
            </a:r>
            <a:r>
              <a:rPr lang="ko-KR" altLang="en-US" sz="15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 기업입니다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lang="en-US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06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D151A3-2CBA-2464-130D-F78E778A6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B7C85D42-BF4C-6928-0E73-24DBC3114E06}"/>
              </a:ext>
            </a:extLst>
          </p:cNvPr>
          <p:cNvSpPr txBox="1"/>
          <p:nvPr/>
        </p:nvSpPr>
        <p:spPr>
          <a:xfrm>
            <a:off x="1357707" y="437372"/>
            <a:ext cx="40008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2025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 행사의 변화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31" name="직선 연결선 19">
            <a:extLst>
              <a:ext uri="{FF2B5EF4-FFF2-40B4-BE49-F238E27FC236}">
                <a16:creationId xmlns:a16="http://schemas.microsoft.com/office/drawing/2014/main" xmlns="" id="{194ADEA7-A5AB-EFF7-5F75-629EFFDD65B3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xmlns="" id="{D10AA472-A1CC-8C7D-D47B-65B8B807CD9D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3</a:t>
            </a:r>
            <a:endParaRPr kumimoji="1" lang="ko-KR" altLang="en-US" sz="16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3AFD6B8E-ED38-0EB0-616A-D7A22317A9A8}"/>
              </a:ext>
            </a:extLst>
          </p:cNvPr>
          <p:cNvSpPr txBox="1"/>
          <p:nvPr/>
        </p:nvSpPr>
        <p:spPr>
          <a:xfrm>
            <a:off x="5420842" y="425134"/>
            <a:ext cx="4000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400" b="1" dirty="0">
                <a:solidFill>
                  <a:srgbClr val="FB8301"/>
                </a:solidFill>
              </a:rPr>
              <a:t>◐ 전시회 콘텐츠 다각화</a:t>
            </a:r>
            <a:endParaRPr sz="2400" b="1" dirty="0">
              <a:solidFill>
                <a:srgbClr val="FB8301"/>
              </a:solidFill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C0D13DFD-98D6-59FE-7500-DEF05ABE23B5}"/>
              </a:ext>
            </a:extLst>
          </p:cNvPr>
          <p:cNvGrpSpPr/>
          <p:nvPr/>
        </p:nvGrpSpPr>
        <p:grpSpPr>
          <a:xfrm>
            <a:off x="1314240" y="1402404"/>
            <a:ext cx="3452588" cy="824900"/>
            <a:chOff x="1314240" y="1352709"/>
            <a:chExt cx="3452588" cy="8249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3A0C276-8CE9-1990-9E7C-E89CACFB440F}"/>
                </a:ext>
              </a:extLst>
            </p:cNvPr>
            <p:cNvSpPr txBox="1"/>
            <p:nvPr/>
          </p:nvSpPr>
          <p:spPr>
            <a:xfrm>
              <a:off x="2112593" y="1430488"/>
              <a:ext cx="2625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KPGA CONFERENCE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709B5-59E7-549F-246E-37C9C73FF0CF}"/>
                </a:ext>
              </a:extLst>
            </p:cNvPr>
            <p:cNvSpPr txBox="1"/>
            <p:nvPr/>
          </p:nvSpPr>
          <p:spPr>
            <a:xfrm>
              <a:off x="2141744" y="1869832"/>
              <a:ext cx="2625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2,000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여명의 프로 골퍼 참가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A5DB7F-1CB7-47DF-B049-2C88941AF9A7}"/>
                </a:ext>
              </a:extLst>
            </p:cNvPr>
            <p:cNvSpPr txBox="1"/>
            <p:nvPr/>
          </p:nvSpPr>
          <p:spPr>
            <a:xfrm>
              <a:off x="1314240" y="1352709"/>
              <a:ext cx="7829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01</a:t>
              </a:r>
            </a:p>
          </p:txBody>
        </p:sp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xmlns="" id="{E16CF450-00DA-6FE6-331A-30B5A0F38A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8000"/>
          </a:blip>
          <a:srcRect t="17647" b="30288"/>
          <a:stretch/>
        </p:blipFill>
        <p:spPr>
          <a:xfrm>
            <a:off x="1357707" y="5102362"/>
            <a:ext cx="3029867" cy="1271908"/>
          </a:xfrm>
          <a:prstGeom prst="roundRect">
            <a:avLst>
              <a:gd name="adj" fmla="val 5727"/>
            </a:avLst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F823F608-14FF-20C8-3EC1-8E1A2913C7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rcRect l="1707" t="25405" r="1665" b="22721"/>
          <a:stretch/>
        </p:blipFill>
        <p:spPr>
          <a:xfrm>
            <a:off x="4751428" y="5108858"/>
            <a:ext cx="2927700" cy="1265407"/>
          </a:xfrm>
          <a:prstGeom prst="roundRect">
            <a:avLst>
              <a:gd name="adj" fmla="val 4885"/>
            </a:avLst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27DF98BE-2460-151A-93E6-0748A27667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8000"/>
          </a:blip>
          <a:srcRect t="8568" b="38497"/>
          <a:stretch/>
        </p:blipFill>
        <p:spPr>
          <a:xfrm>
            <a:off x="8042982" y="5108858"/>
            <a:ext cx="3088843" cy="1265407"/>
          </a:xfrm>
          <a:prstGeom prst="roundRect">
            <a:avLst>
              <a:gd name="adj" fmla="val 5671"/>
            </a:avLst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9F13DC1-73F4-5745-49D0-60DD5FF27D80}"/>
              </a:ext>
            </a:extLst>
          </p:cNvPr>
          <p:cNvSpPr txBox="1"/>
          <p:nvPr/>
        </p:nvSpPr>
        <p:spPr>
          <a:xfrm>
            <a:off x="4751428" y="6414021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Pro-Am Coaching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267E611-0B5F-1C2D-E752-257C9133F72F}"/>
              </a:ext>
            </a:extLst>
          </p:cNvPr>
          <p:cNvSpPr txBox="1"/>
          <p:nvPr/>
        </p:nvSpPr>
        <p:spPr>
          <a:xfrm>
            <a:off x="1357707" y="6414021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Simulation Demos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85E41B6-EA07-7F45-7454-CE6A8E5A9E38}"/>
              </a:ext>
            </a:extLst>
          </p:cNvPr>
          <p:cNvSpPr txBox="1"/>
          <p:nvPr/>
        </p:nvSpPr>
        <p:spPr>
          <a:xfrm>
            <a:off x="8042982" y="6404082"/>
            <a:ext cx="1271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Golf Networking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ABEC0FE8-1237-1DBF-02CF-AB7AF06B12A5}"/>
              </a:ext>
            </a:extLst>
          </p:cNvPr>
          <p:cNvGrpSpPr/>
          <p:nvPr/>
        </p:nvGrpSpPr>
        <p:grpSpPr>
          <a:xfrm>
            <a:off x="6244048" y="1402404"/>
            <a:ext cx="4913775" cy="824900"/>
            <a:chOff x="1314240" y="1352709"/>
            <a:chExt cx="4913775" cy="8249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833F439-5232-7B01-E522-6AC5E13A18FA}"/>
                </a:ext>
              </a:extLst>
            </p:cNvPr>
            <p:cNvSpPr txBox="1"/>
            <p:nvPr/>
          </p:nvSpPr>
          <p:spPr>
            <a:xfrm>
              <a:off x="2112593" y="1430488"/>
              <a:ext cx="4115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2000" b="1" dirty="0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아웃렛을</a:t>
              </a:r>
              <a:r>
                <a:rPr lang="ko-KR" altLang="en-US" sz="20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배제한 교육 및 체험 박람회</a:t>
              </a:r>
              <a:endParaRPr lang="en-US" altLang="ko-KR" sz="20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E3BD59-9535-58E1-5D68-A3F1BBFE8C30}"/>
                </a:ext>
              </a:extLst>
            </p:cNvPr>
            <p:cNvSpPr txBox="1"/>
            <p:nvPr/>
          </p:nvSpPr>
          <p:spPr>
            <a:xfrm>
              <a:off x="2141744" y="1869832"/>
              <a:ext cx="2625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</a:t>
              </a:r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dirty="0" err="1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티칭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및 체험 강화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71496AE-82FF-1153-5EDC-D4D4C9E3D95C}"/>
                </a:ext>
              </a:extLst>
            </p:cNvPr>
            <p:cNvSpPr txBox="1"/>
            <p:nvPr/>
          </p:nvSpPr>
          <p:spPr>
            <a:xfrm>
              <a:off x="1314240" y="1352709"/>
              <a:ext cx="7829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02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5E6F9C75-D695-CA52-BD7F-72DEB8185AD8}"/>
              </a:ext>
            </a:extLst>
          </p:cNvPr>
          <p:cNvGrpSpPr/>
          <p:nvPr/>
        </p:nvGrpSpPr>
        <p:grpSpPr>
          <a:xfrm>
            <a:off x="1314240" y="2595100"/>
            <a:ext cx="4241734" cy="824900"/>
            <a:chOff x="1314240" y="1352709"/>
            <a:chExt cx="4241734" cy="8249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F93885F-FD2F-F9C0-1ECA-1EE85FA0B21B}"/>
                </a:ext>
              </a:extLst>
            </p:cNvPr>
            <p:cNvSpPr txBox="1"/>
            <p:nvPr/>
          </p:nvSpPr>
          <p:spPr>
            <a:xfrm>
              <a:off x="2112593" y="1430488"/>
              <a:ext cx="2625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GOLF SIMULATOR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97D0B16-D2B0-7C52-CAB0-FC0700ED957C}"/>
                </a:ext>
              </a:extLst>
            </p:cNvPr>
            <p:cNvSpPr txBox="1"/>
            <p:nvPr/>
          </p:nvSpPr>
          <p:spPr>
            <a:xfrm>
              <a:off x="2141744" y="1869832"/>
              <a:ext cx="3414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첨단 기술을 통한 골프 체험 </a:t>
              </a:r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프로 아마추어</a:t>
              </a:r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752BF72-F371-FE51-D727-5DB3CE0BE67C}"/>
                </a:ext>
              </a:extLst>
            </p:cNvPr>
            <p:cNvSpPr txBox="1"/>
            <p:nvPr/>
          </p:nvSpPr>
          <p:spPr>
            <a:xfrm>
              <a:off x="1314240" y="1352709"/>
              <a:ext cx="827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03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EA94368F-8F8B-82D2-021B-16F8BE1D337D}"/>
              </a:ext>
            </a:extLst>
          </p:cNvPr>
          <p:cNvGrpSpPr/>
          <p:nvPr/>
        </p:nvGrpSpPr>
        <p:grpSpPr>
          <a:xfrm>
            <a:off x="6244049" y="2595100"/>
            <a:ext cx="4241734" cy="1040343"/>
            <a:chOff x="1314240" y="1352709"/>
            <a:chExt cx="4241734" cy="10403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AC8F642-32C4-A451-4512-52A07A0039AA}"/>
                </a:ext>
              </a:extLst>
            </p:cNvPr>
            <p:cNvSpPr txBox="1"/>
            <p:nvPr/>
          </p:nvSpPr>
          <p:spPr>
            <a:xfrm>
              <a:off x="2112593" y="1430488"/>
              <a:ext cx="2625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PRO-AM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876F7-600F-6D1D-875E-844C988D0B2F}"/>
                </a:ext>
              </a:extLst>
            </p:cNvPr>
            <p:cNvSpPr txBox="1"/>
            <p:nvPr/>
          </p:nvSpPr>
          <p:spPr>
            <a:xfrm>
              <a:off x="2141744" y="1869832"/>
              <a:ext cx="3414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140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KPGA </a:t>
              </a:r>
              <a:r>
                <a:rPr lang="ko-KR" altLang="en-US" sz="140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프로암 초청</a:t>
              </a:r>
              <a:endParaRPr lang="en-US" altLang="ko-KR" sz="14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lvl="0"/>
              <a:r>
                <a:rPr lang="ko-KR" altLang="en-US" sz="140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프로</a:t>
              </a:r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아마추어 </a:t>
              </a:r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1:1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매칭 </a:t>
              </a:r>
              <a:r>
                <a:rPr lang="ko-KR" altLang="en-US" sz="140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코칭</a:t>
              </a:r>
              <a:r>
                <a:rPr lang="en-US" altLang="ko-KR" sz="140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40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현장</a:t>
              </a:r>
              <a:r>
                <a:rPr lang="en-US" altLang="ko-KR" sz="140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6D48D40-9F08-0AA5-0DD2-B9F69C91F101}"/>
                </a:ext>
              </a:extLst>
            </p:cNvPr>
            <p:cNvSpPr txBox="1"/>
            <p:nvPr/>
          </p:nvSpPr>
          <p:spPr>
            <a:xfrm>
              <a:off x="1314240" y="1352709"/>
              <a:ext cx="827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04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3D88D6B2-F819-756E-2DD9-B26168EFC5E5}"/>
              </a:ext>
            </a:extLst>
          </p:cNvPr>
          <p:cNvGrpSpPr/>
          <p:nvPr/>
        </p:nvGrpSpPr>
        <p:grpSpPr>
          <a:xfrm>
            <a:off x="1314240" y="3857370"/>
            <a:ext cx="4956868" cy="824900"/>
            <a:chOff x="1314240" y="1352709"/>
            <a:chExt cx="4956868" cy="8249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6B76B47-82C5-FC64-ED44-5E524F9F953D}"/>
                </a:ext>
              </a:extLst>
            </p:cNvPr>
            <p:cNvSpPr txBox="1"/>
            <p:nvPr/>
          </p:nvSpPr>
          <p:spPr>
            <a:xfrm>
              <a:off x="2112593" y="1430488"/>
              <a:ext cx="2625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NEWT-WORKING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B1774B2-F31F-F5DF-2E47-E9F5244C1B2E}"/>
                </a:ext>
              </a:extLst>
            </p:cNvPr>
            <p:cNvSpPr txBox="1"/>
            <p:nvPr/>
          </p:nvSpPr>
          <p:spPr>
            <a:xfrm>
              <a:off x="2141744" y="1869832"/>
              <a:ext cx="4129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o-KR" altLang="en-US" sz="1400" dirty="0" err="1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골프비지니스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관계자를 위한 네트워킹 중심의 박람회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70F30FC-A015-9D2C-09C6-8B3B6AD369ED}"/>
                </a:ext>
              </a:extLst>
            </p:cNvPr>
            <p:cNvSpPr txBox="1"/>
            <p:nvPr/>
          </p:nvSpPr>
          <p:spPr>
            <a:xfrm>
              <a:off x="1314240" y="1352709"/>
              <a:ext cx="7829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05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5332080-8627-6E8F-294D-889BC61EF313}"/>
              </a:ext>
            </a:extLst>
          </p:cNvPr>
          <p:cNvGrpSpPr/>
          <p:nvPr/>
        </p:nvGrpSpPr>
        <p:grpSpPr>
          <a:xfrm>
            <a:off x="6244048" y="3857370"/>
            <a:ext cx="4956868" cy="824900"/>
            <a:chOff x="1314240" y="1352709"/>
            <a:chExt cx="4956868" cy="8249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440427E-C3E6-1A67-F711-E684FBD350D0}"/>
                </a:ext>
              </a:extLst>
            </p:cNvPr>
            <p:cNvSpPr txBox="1"/>
            <p:nvPr/>
          </p:nvSpPr>
          <p:spPr>
            <a:xfrm>
              <a:off x="2112593" y="1430488"/>
              <a:ext cx="2625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SOCIAL MEDIA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9D22B1D-8289-5E2E-DF6B-8083A03FE0CB}"/>
                </a:ext>
              </a:extLst>
            </p:cNvPr>
            <p:cNvSpPr txBox="1"/>
            <p:nvPr/>
          </p:nvSpPr>
          <p:spPr>
            <a:xfrm>
              <a:off x="2141744" y="1869832"/>
              <a:ext cx="4129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SNS, Influencer</a:t>
              </a:r>
              <a:r>
                <a:rPr lang="ko-KR" altLang="en-US" sz="1400" dirty="0" err="1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를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통한 홍보</a:t>
              </a:r>
              <a:r>
                <a:rPr lang="en-US" altLang="ko-KR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온라인 </a:t>
              </a:r>
              <a:r>
                <a:rPr lang="ko-KR" altLang="en-US" sz="1400" dirty="0" err="1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첼린지</a:t>
              </a:r>
              <a:endParaRPr lang="en-US" altLang="ko-KR" sz="1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B0B7A9D-3663-499F-2407-FA7EFF68C685}"/>
                </a:ext>
              </a:extLst>
            </p:cNvPr>
            <p:cNvSpPr txBox="1"/>
            <p:nvPr/>
          </p:nvSpPr>
          <p:spPr>
            <a:xfrm>
              <a:off x="1314240" y="1352709"/>
              <a:ext cx="827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40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6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A3C937-43B5-EC38-FD82-FEE3FC1B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xmlns="" id="{71BE4DDB-F6D2-0E76-15E4-ED38F924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rcRect t="28502" b="24091"/>
          <a:stretch/>
        </p:blipFill>
        <p:spPr>
          <a:xfrm rot="10800000" flipV="1">
            <a:off x="389332" y="-19711"/>
            <a:ext cx="11822871" cy="115268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F2BEA41C-F664-FC96-4B9C-72D64268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34"/>
            <a:ext cx="12192001" cy="6883227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F70FCAE-9A08-CD63-E519-457442F3DC65}"/>
              </a:ext>
            </a:extLst>
          </p:cNvPr>
          <p:cNvSpPr txBox="1"/>
          <p:nvPr/>
        </p:nvSpPr>
        <p:spPr>
          <a:xfrm>
            <a:off x="1357707" y="437372"/>
            <a:ext cx="40008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부대행사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xmlns="" id="{F77E2C27-B5F5-10AE-6390-7706D185787B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4</a:t>
            </a:r>
            <a:endParaRPr kumimoji="1" lang="ko-KR" altLang="en-US" sz="1600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C31710E0-EF8C-4B0E-72AF-B64F9EB3CD2B}"/>
              </a:ext>
            </a:extLst>
          </p:cNvPr>
          <p:cNvGrpSpPr/>
          <p:nvPr/>
        </p:nvGrpSpPr>
        <p:grpSpPr>
          <a:xfrm>
            <a:off x="0" y="0"/>
            <a:ext cx="389337" cy="6883227"/>
            <a:chOff x="0" y="0"/>
            <a:chExt cx="389337" cy="6883227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D5C8B19E-B08A-B368-0D12-F1D3288D3D07}"/>
                </a:ext>
              </a:extLst>
            </p:cNvPr>
            <p:cNvSpPr/>
            <p:nvPr/>
          </p:nvSpPr>
          <p:spPr>
            <a:xfrm>
              <a:off x="0" y="0"/>
              <a:ext cx="389337" cy="68832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pic>
          <p:nvPicPr>
            <p:cNvPr id="35" name="그림 34" descr="텍스트, 폰트, 스크린샷, 로고이(가) 표시된 사진&#10;&#10;자동 생성된 설명">
              <a:extLst>
                <a:ext uri="{FF2B5EF4-FFF2-40B4-BE49-F238E27FC236}">
                  <a16:creationId xmlns:a16="http://schemas.microsoft.com/office/drawing/2014/main" xmlns="" id="{101500B6-DB33-D3AB-82ED-E6BC80B5D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80961" y="5926234"/>
              <a:ext cx="1392448" cy="26863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7723EB0-08EE-E118-11E2-9642144B954C}"/>
                </a:ext>
              </a:extLst>
            </p:cNvPr>
            <p:cNvSpPr txBox="1"/>
            <p:nvPr/>
          </p:nvSpPr>
          <p:spPr>
            <a:xfrm rot="16200000">
              <a:off x="-338251" y="392866"/>
              <a:ext cx="1033543" cy="31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bg1">
                      <a:lumMod val="75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  <a:cs typeface="Calibri" panose="020F0502020204030204" pitchFamily="34" charset="0"/>
                </a:rPr>
                <a:t>Golf EXPO</a:t>
              </a:r>
              <a:endParaRPr lang="en-US" sz="1100" b="1" dirty="0">
                <a:solidFill>
                  <a:schemeClr val="bg1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9561C887-62CA-2BFD-2011-9968F35D979C}"/>
              </a:ext>
            </a:extLst>
          </p:cNvPr>
          <p:cNvGrpSpPr/>
          <p:nvPr/>
        </p:nvGrpSpPr>
        <p:grpSpPr>
          <a:xfrm>
            <a:off x="1314240" y="1590054"/>
            <a:ext cx="4781751" cy="685800"/>
            <a:chOff x="1314240" y="1471535"/>
            <a:chExt cx="4781751" cy="685800"/>
          </a:xfrm>
        </p:grpSpPr>
        <p:sp>
          <p:nvSpPr>
            <p:cNvPr id="37" name="모서리가 둥근 직사각형 36">
              <a:extLst>
                <a:ext uri="{FF2B5EF4-FFF2-40B4-BE49-F238E27FC236}">
                  <a16:creationId xmlns:a16="http://schemas.microsoft.com/office/drawing/2014/main" xmlns="" id="{BB005BB8-E259-2279-B704-18462FE26824}"/>
                </a:ext>
              </a:extLst>
            </p:cNvPr>
            <p:cNvSpPr/>
            <p:nvPr/>
          </p:nvSpPr>
          <p:spPr>
            <a:xfrm>
              <a:off x="1314240" y="1471535"/>
              <a:ext cx="4781751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0A19F92-FA4A-E403-09FC-C39DC648E1CF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BB6C333-E293-2A85-4F61-D851D61DF4C2}"/>
                </a:ext>
              </a:extLst>
            </p:cNvPr>
            <p:cNvSpPr txBox="1"/>
            <p:nvPr/>
          </p:nvSpPr>
          <p:spPr>
            <a:xfrm>
              <a:off x="1903871" y="1627919"/>
              <a:ext cx="37713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KPGA 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골프 컨퍼런스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42" name="직선 연결선[R] 41">
              <a:extLst>
                <a:ext uri="{FF2B5EF4-FFF2-40B4-BE49-F238E27FC236}">
                  <a16:creationId xmlns:a16="http://schemas.microsoft.com/office/drawing/2014/main" xmlns="" id="{8C5077FA-A3AF-4570-F2DD-6D94CD1D8B17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FB8D8B42-D4CC-154F-8E74-DA7E1703A5D5}"/>
              </a:ext>
            </a:extLst>
          </p:cNvPr>
          <p:cNvGrpSpPr/>
          <p:nvPr/>
        </p:nvGrpSpPr>
        <p:grpSpPr>
          <a:xfrm>
            <a:off x="1314241" y="2562272"/>
            <a:ext cx="4781750" cy="685800"/>
            <a:chOff x="1314241" y="1471535"/>
            <a:chExt cx="4781750" cy="685800"/>
          </a:xfrm>
        </p:grpSpPr>
        <p:sp>
          <p:nvSpPr>
            <p:cNvPr id="54" name="모서리가 둥근 직사각형 53">
              <a:extLst>
                <a:ext uri="{FF2B5EF4-FFF2-40B4-BE49-F238E27FC236}">
                  <a16:creationId xmlns:a16="http://schemas.microsoft.com/office/drawing/2014/main" xmlns="" id="{ECF5569B-C536-0761-89D6-2DCCD0816846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30995A7-D844-9ED9-1DA9-64AF17A622E6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A56F96B-A5BA-778F-1C9F-2119254BE5AD}"/>
                </a:ext>
              </a:extLst>
            </p:cNvPr>
            <p:cNvSpPr txBox="1"/>
            <p:nvPr/>
          </p:nvSpPr>
          <p:spPr>
            <a:xfrm>
              <a:off x="1903870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KPGA 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멤버와 함께 하는 </a:t>
              </a:r>
              <a:r>
                <a:rPr lang="ko-KR" altLang="en-US" sz="1800" b="1" dirty="0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티칭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프로그램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63" name="직선 연결선[R] 62">
              <a:extLst>
                <a:ext uri="{FF2B5EF4-FFF2-40B4-BE49-F238E27FC236}">
                  <a16:creationId xmlns:a16="http://schemas.microsoft.com/office/drawing/2014/main" xmlns="" id="{46C41E93-0593-259C-4FB5-C8D9CE9A0DA2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xmlns="" id="{F5C82A3D-A980-D0E4-B4BF-2BFE9530CE6B}"/>
              </a:ext>
            </a:extLst>
          </p:cNvPr>
          <p:cNvGrpSpPr/>
          <p:nvPr/>
        </p:nvGrpSpPr>
        <p:grpSpPr>
          <a:xfrm>
            <a:off x="1314241" y="3534490"/>
            <a:ext cx="4781750" cy="685800"/>
            <a:chOff x="1314241" y="1471535"/>
            <a:chExt cx="4781750" cy="685800"/>
          </a:xfrm>
        </p:grpSpPr>
        <p:sp>
          <p:nvSpPr>
            <p:cNvPr id="95" name="모서리가 둥근 직사각형 94">
              <a:extLst>
                <a:ext uri="{FF2B5EF4-FFF2-40B4-BE49-F238E27FC236}">
                  <a16:creationId xmlns:a16="http://schemas.microsoft.com/office/drawing/2014/main" xmlns="" id="{62DAAA03-3A51-EB0E-3DA6-9FFF1D1D6E9B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3C819E5E-917B-00D8-1F34-3CC914623C17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90B7FFF0-16DD-5954-F5C4-9D5FBE74C804}"/>
                </a:ext>
              </a:extLst>
            </p:cNvPr>
            <p:cNvSpPr txBox="1"/>
            <p:nvPr/>
          </p:nvSpPr>
          <p:spPr>
            <a:xfrm>
              <a:off x="1903870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골프 </a:t>
              </a:r>
              <a:r>
                <a:rPr lang="ko-KR" altLang="en-US" sz="1800" b="1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용품사</a:t>
              </a:r>
              <a:r>
                <a:rPr lang="ko-KR" altLang="en-US" sz="1800" b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800" b="1" dirty="0" smtClean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Ambassador 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Day</a:t>
              </a:r>
            </a:p>
          </p:txBody>
        </p:sp>
        <p:cxnSp>
          <p:nvCxnSpPr>
            <p:cNvPr id="98" name="직선 연결선[R] 97">
              <a:extLst>
                <a:ext uri="{FF2B5EF4-FFF2-40B4-BE49-F238E27FC236}">
                  <a16:creationId xmlns:a16="http://schemas.microsoft.com/office/drawing/2014/main" xmlns="" id="{F00D5BA8-9781-A4A0-B68C-574F07B2F9FF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xmlns="" id="{3FD5FB1C-4048-096B-5025-A71CA996C0CE}"/>
              </a:ext>
            </a:extLst>
          </p:cNvPr>
          <p:cNvGrpSpPr/>
          <p:nvPr/>
        </p:nvGrpSpPr>
        <p:grpSpPr>
          <a:xfrm>
            <a:off x="1314241" y="4506708"/>
            <a:ext cx="4781750" cy="685800"/>
            <a:chOff x="1314241" y="1471535"/>
            <a:chExt cx="4781750" cy="685800"/>
          </a:xfrm>
        </p:grpSpPr>
        <p:sp>
          <p:nvSpPr>
            <p:cNvPr id="100" name="모서리가 둥근 직사각형 99">
              <a:extLst>
                <a:ext uri="{FF2B5EF4-FFF2-40B4-BE49-F238E27FC236}">
                  <a16:creationId xmlns:a16="http://schemas.microsoft.com/office/drawing/2014/main" xmlns="" id="{F76F992E-03E1-006B-8F2B-713C57DE52DE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38670A70-F170-F94D-B24D-34A74BFCA72F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EB56C6C-86D3-9382-CECC-3DB203484A76}"/>
                </a:ext>
              </a:extLst>
            </p:cNvPr>
            <p:cNvSpPr txBox="1"/>
            <p:nvPr/>
          </p:nvSpPr>
          <p:spPr>
            <a:xfrm>
              <a:off x="1903870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JUNIOR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골프 대회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09" name="직선 연결선[R] 108">
              <a:extLst>
                <a:ext uri="{FF2B5EF4-FFF2-40B4-BE49-F238E27FC236}">
                  <a16:creationId xmlns:a16="http://schemas.microsoft.com/office/drawing/2014/main" xmlns="" id="{804E199D-458D-52C7-09AB-A211A79B978A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B074FE80-BA36-865A-B999-FD4DE2E7FDE8}"/>
              </a:ext>
            </a:extLst>
          </p:cNvPr>
          <p:cNvGrpSpPr/>
          <p:nvPr/>
        </p:nvGrpSpPr>
        <p:grpSpPr>
          <a:xfrm>
            <a:off x="1314241" y="5478926"/>
            <a:ext cx="4781750" cy="685800"/>
            <a:chOff x="1314241" y="1471535"/>
            <a:chExt cx="4781750" cy="685800"/>
          </a:xfrm>
        </p:grpSpPr>
        <p:sp>
          <p:nvSpPr>
            <p:cNvPr id="111" name="모서리가 둥근 직사각형 110">
              <a:extLst>
                <a:ext uri="{FF2B5EF4-FFF2-40B4-BE49-F238E27FC236}">
                  <a16:creationId xmlns:a16="http://schemas.microsoft.com/office/drawing/2014/main" xmlns="" id="{8B765B1B-5A1A-581F-1840-F698ECDD2062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E5F724A2-9739-52E9-98E3-B76818033852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9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94EBEAB8-D925-0234-A1D1-BA37F4183D4B}"/>
                </a:ext>
              </a:extLst>
            </p:cNvPr>
            <p:cNvSpPr txBox="1"/>
            <p:nvPr/>
          </p:nvSpPr>
          <p:spPr>
            <a:xfrm>
              <a:off x="1903870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KPGA Hub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KPGA 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멤버 부스</a:t>
              </a: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14" name="직선 연결선[R] 113">
              <a:extLst>
                <a:ext uri="{FF2B5EF4-FFF2-40B4-BE49-F238E27FC236}">
                  <a16:creationId xmlns:a16="http://schemas.microsoft.com/office/drawing/2014/main" xmlns="" id="{DA051FCB-702E-9E66-798C-C097081CA2AD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xmlns="" id="{F48EE6D5-E400-C5F7-E26C-BE6D50F8238B}"/>
              </a:ext>
            </a:extLst>
          </p:cNvPr>
          <p:cNvGrpSpPr/>
          <p:nvPr/>
        </p:nvGrpSpPr>
        <p:grpSpPr>
          <a:xfrm>
            <a:off x="6393136" y="1590054"/>
            <a:ext cx="4781751" cy="685800"/>
            <a:chOff x="1314240" y="1471535"/>
            <a:chExt cx="4781751" cy="685800"/>
          </a:xfrm>
        </p:grpSpPr>
        <p:sp>
          <p:nvSpPr>
            <p:cNvPr id="117" name="모서리가 둥근 직사각형 116">
              <a:extLst>
                <a:ext uri="{FF2B5EF4-FFF2-40B4-BE49-F238E27FC236}">
                  <a16:creationId xmlns:a16="http://schemas.microsoft.com/office/drawing/2014/main" xmlns="" id="{D365F2E9-E3A2-968A-8371-9DB56E0C7CD0}"/>
                </a:ext>
              </a:extLst>
            </p:cNvPr>
            <p:cNvSpPr/>
            <p:nvPr/>
          </p:nvSpPr>
          <p:spPr>
            <a:xfrm>
              <a:off x="1314240" y="1471535"/>
              <a:ext cx="4781751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1970EC37-0B5D-5CB4-80D7-2C825E4A6482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D5B119DC-778F-F3A8-E3D2-29C9EEA66CBD}"/>
                </a:ext>
              </a:extLst>
            </p:cNvPr>
            <p:cNvSpPr txBox="1"/>
            <p:nvPr/>
          </p:nvSpPr>
          <p:spPr>
            <a:xfrm>
              <a:off x="1903871" y="1627919"/>
              <a:ext cx="37713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UNEEKOR 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스윙 분석 특별관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20" name="직선 연결선[R] 119">
              <a:extLst>
                <a:ext uri="{FF2B5EF4-FFF2-40B4-BE49-F238E27FC236}">
                  <a16:creationId xmlns:a16="http://schemas.microsoft.com/office/drawing/2014/main" xmlns="" id="{53D57C32-45BF-B5AC-CA8C-5328EE5BFC73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xmlns="" id="{BE67BD99-2311-6D31-F3B0-451022277DEC}"/>
              </a:ext>
            </a:extLst>
          </p:cNvPr>
          <p:cNvGrpSpPr/>
          <p:nvPr/>
        </p:nvGrpSpPr>
        <p:grpSpPr>
          <a:xfrm>
            <a:off x="6393137" y="2562272"/>
            <a:ext cx="4781750" cy="685800"/>
            <a:chOff x="1314241" y="1471535"/>
            <a:chExt cx="4781750" cy="685800"/>
          </a:xfrm>
        </p:grpSpPr>
        <p:sp>
          <p:nvSpPr>
            <p:cNvPr id="122" name="모서리가 둥근 직사각형 121">
              <a:extLst>
                <a:ext uri="{FF2B5EF4-FFF2-40B4-BE49-F238E27FC236}">
                  <a16:creationId xmlns:a16="http://schemas.microsoft.com/office/drawing/2014/main" xmlns="" id="{648FACB1-5A70-9FEB-0B60-C4FB2BA5EC55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5CEADE9B-62DE-5A95-5892-7945BFDC9DD4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4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ACAEB238-431A-0F79-73E5-821331FCEEF4}"/>
                </a:ext>
              </a:extLst>
            </p:cNvPr>
            <p:cNvSpPr txBox="1"/>
            <p:nvPr/>
          </p:nvSpPr>
          <p:spPr>
            <a:xfrm>
              <a:off x="1903870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골프 용품 사 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Membership Day</a:t>
              </a:r>
            </a:p>
          </p:txBody>
        </p:sp>
        <p:cxnSp>
          <p:nvCxnSpPr>
            <p:cNvPr id="125" name="직선 연결선[R] 124">
              <a:extLst>
                <a:ext uri="{FF2B5EF4-FFF2-40B4-BE49-F238E27FC236}">
                  <a16:creationId xmlns:a16="http://schemas.microsoft.com/office/drawing/2014/main" xmlns="" id="{948B02D6-BA37-1F1F-3502-4BC0FE2F23E2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xmlns="" id="{26BA736D-3BEF-3C88-D942-80FB129D8AF6}"/>
              </a:ext>
            </a:extLst>
          </p:cNvPr>
          <p:cNvGrpSpPr/>
          <p:nvPr/>
        </p:nvGrpSpPr>
        <p:grpSpPr>
          <a:xfrm>
            <a:off x="6393137" y="3534490"/>
            <a:ext cx="4781750" cy="685800"/>
            <a:chOff x="1314241" y="1471535"/>
            <a:chExt cx="4781750" cy="685800"/>
          </a:xfrm>
        </p:grpSpPr>
        <p:sp>
          <p:nvSpPr>
            <p:cNvPr id="127" name="모서리가 둥근 직사각형 126">
              <a:extLst>
                <a:ext uri="{FF2B5EF4-FFF2-40B4-BE49-F238E27FC236}">
                  <a16:creationId xmlns:a16="http://schemas.microsoft.com/office/drawing/2014/main" xmlns="" id="{B0211936-BEFB-4BE5-5992-A9A9D45ABBC3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418C85C7-04DC-96F1-0DE3-047057079BF3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4F0FFD31-C034-BDE6-0237-9C059408B441}"/>
                </a:ext>
              </a:extLst>
            </p:cNvPr>
            <p:cNvSpPr txBox="1"/>
            <p:nvPr/>
          </p:nvSpPr>
          <p:spPr>
            <a:xfrm>
              <a:off x="1903870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골프 </a:t>
              </a:r>
              <a:r>
                <a:rPr lang="en-US" altLang="ko-KR" sz="1800" b="1" dirty="0" smtClean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Influencer 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선발 대회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30" name="직선 연결선[R] 129">
              <a:extLst>
                <a:ext uri="{FF2B5EF4-FFF2-40B4-BE49-F238E27FC236}">
                  <a16:creationId xmlns:a16="http://schemas.microsoft.com/office/drawing/2014/main" xmlns="" id="{6EC6ECDD-9469-0851-E97A-059DB5D0DDA7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xmlns="" id="{518F9A18-90B9-A856-853D-BB1569E1681F}"/>
              </a:ext>
            </a:extLst>
          </p:cNvPr>
          <p:cNvGrpSpPr/>
          <p:nvPr/>
        </p:nvGrpSpPr>
        <p:grpSpPr>
          <a:xfrm>
            <a:off x="6393137" y="4506708"/>
            <a:ext cx="4781750" cy="685800"/>
            <a:chOff x="1314241" y="1471535"/>
            <a:chExt cx="4781750" cy="685800"/>
          </a:xfrm>
        </p:grpSpPr>
        <p:sp>
          <p:nvSpPr>
            <p:cNvPr id="132" name="모서리가 둥근 직사각형 131">
              <a:extLst>
                <a:ext uri="{FF2B5EF4-FFF2-40B4-BE49-F238E27FC236}">
                  <a16:creationId xmlns:a16="http://schemas.microsoft.com/office/drawing/2014/main" xmlns="" id="{AEEF98CE-F03A-BE62-9DFB-F5DE1D76A37B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A6272DC3-499F-274E-999B-34D416DE27C4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8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8E27976D-3D96-F61A-D63B-8027A3D88030}"/>
                </a:ext>
              </a:extLst>
            </p:cNvPr>
            <p:cNvSpPr txBox="1"/>
            <p:nvPr/>
          </p:nvSpPr>
          <p:spPr>
            <a:xfrm>
              <a:off x="1903870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골프 </a:t>
              </a:r>
              <a:r>
                <a:rPr lang="ko-KR" altLang="en-US" sz="1800" b="1" dirty="0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투어밴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운영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35" name="직선 연결선[R] 134">
              <a:extLst>
                <a:ext uri="{FF2B5EF4-FFF2-40B4-BE49-F238E27FC236}">
                  <a16:creationId xmlns:a16="http://schemas.microsoft.com/office/drawing/2014/main" xmlns="" id="{C50B31B1-98E8-3791-6110-E6EB9CEFE4F4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xmlns="" id="{7B589176-3E97-0B9E-D327-ACBE6289BBDC}"/>
              </a:ext>
            </a:extLst>
          </p:cNvPr>
          <p:cNvGrpSpPr/>
          <p:nvPr/>
        </p:nvGrpSpPr>
        <p:grpSpPr>
          <a:xfrm>
            <a:off x="6393137" y="5478926"/>
            <a:ext cx="4806034" cy="685800"/>
            <a:chOff x="1314241" y="1471535"/>
            <a:chExt cx="4806034" cy="685800"/>
          </a:xfrm>
        </p:grpSpPr>
        <p:sp>
          <p:nvSpPr>
            <p:cNvPr id="137" name="모서리가 둥근 직사각형 136">
              <a:extLst>
                <a:ext uri="{FF2B5EF4-FFF2-40B4-BE49-F238E27FC236}">
                  <a16:creationId xmlns:a16="http://schemas.microsoft.com/office/drawing/2014/main" xmlns="" id="{5A1C6D95-A0A9-D30F-4C66-CF798DEF3E6C}"/>
                </a:ext>
              </a:extLst>
            </p:cNvPr>
            <p:cNvSpPr/>
            <p:nvPr/>
          </p:nvSpPr>
          <p:spPr>
            <a:xfrm>
              <a:off x="1314241" y="1471535"/>
              <a:ext cx="478175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2E6CDE07-6345-AF78-FAFF-8DF4C35542EB}"/>
                </a:ext>
              </a:extLst>
            </p:cNvPr>
            <p:cNvSpPr txBox="1"/>
            <p:nvPr/>
          </p:nvSpPr>
          <p:spPr>
            <a:xfrm>
              <a:off x="1383813" y="1527255"/>
              <a:ext cx="663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10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00200C93-89E9-C4DC-8FEF-8AD89B016712}"/>
                </a:ext>
              </a:extLst>
            </p:cNvPr>
            <p:cNvSpPr txBox="1"/>
            <p:nvPr/>
          </p:nvSpPr>
          <p:spPr>
            <a:xfrm>
              <a:off x="2179948" y="1627919"/>
              <a:ext cx="39403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Asia Top 30 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인증 골프장 특별관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40" name="직선 연결선[R] 139">
              <a:extLst>
                <a:ext uri="{FF2B5EF4-FFF2-40B4-BE49-F238E27FC236}">
                  <a16:creationId xmlns:a16="http://schemas.microsoft.com/office/drawing/2014/main" xmlns="" id="{BC34B8B3-E2D5-9C20-6888-C1DF7D2F4578}"/>
                </a:ext>
              </a:extLst>
            </p:cNvPr>
            <p:cNvCxnSpPr>
              <a:cxnSpLocks/>
            </p:cNvCxnSpPr>
            <p:nvPr/>
          </p:nvCxnSpPr>
          <p:spPr>
            <a:xfrm>
              <a:off x="204746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087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38F614-7FE7-E8DB-5D95-0096D91D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2FB6F05C-DB47-DA14-E44B-D4FB5A83FFA7}"/>
              </a:ext>
            </a:extLst>
          </p:cNvPr>
          <p:cNvSpPr txBox="1"/>
          <p:nvPr/>
        </p:nvSpPr>
        <p:spPr>
          <a:xfrm>
            <a:off x="1357707" y="437372"/>
            <a:ext cx="40008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골프 동호회 프로그램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31" name="직선 연결선 19">
            <a:extLst>
              <a:ext uri="{FF2B5EF4-FFF2-40B4-BE49-F238E27FC236}">
                <a16:creationId xmlns:a16="http://schemas.microsoft.com/office/drawing/2014/main" xmlns="" id="{43983565-6C15-A7AF-B31D-505A9223C55A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xmlns="" id="{34B81A4B-9342-93EB-070C-78B488052F56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5</a:t>
            </a:r>
            <a:endParaRPr kumimoji="1" lang="ko-KR" altLang="en-US" sz="16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3DA2F664-A1FC-639A-EAE2-3B91A228A6FB}"/>
              </a:ext>
            </a:extLst>
          </p:cNvPr>
          <p:cNvSpPr txBox="1"/>
          <p:nvPr/>
        </p:nvSpPr>
        <p:spPr>
          <a:xfrm>
            <a:off x="1387524" y="1417845"/>
            <a:ext cx="40008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골프 동호회를 위한 특별 프로그램</a:t>
            </a:r>
            <a:endParaRPr dirty="0">
              <a:solidFill>
                <a:schemeClr val="tx2">
                  <a:lumMod val="75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xmlns="" id="{A0E07DA3-C452-1495-BC3B-2E51291AD511}"/>
              </a:ext>
            </a:extLst>
          </p:cNvPr>
          <p:cNvSpPr/>
          <p:nvPr/>
        </p:nvSpPr>
        <p:spPr>
          <a:xfrm>
            <a:off x="1351722" y="2078730"/>
            <a:ext cx="4721086" cy="4083529"/>
          </a:xfrm>
          <a:prstGeom prst="roundRect">
            <a:avLst>
              <a:gd name="adj" fmla="val 5999"/>
            </a:avLst>
          </a:prstGeom>
          <a:gradFill>
            <a:gsLst>
              <a:gs pos="0">
                <a:srgbClr val="EAC625"/>
              </a:gs>
              <a:gs pos="57000">
                <a:srgbClr val="EF8829"/>
              </a:gs>
              <a:gs pos="83000">
                <a:srgbClr val="ED5E2B"/>
              </a:gs>
              <a:gs pos="100000">
                <a:srgbClr val="F24D27"/>
              </a:gs>
            </a:gsLst>
            <a:lin ang="3600000" scaled="0"/>
          </a:gradFill>
          <a:ln>
            <a:noFill/>
          </a:ln>
          <a:effectLst>
            <a:outerShdw blurRad="460988" dist="144045" dir="8580000" sx="102681" sy="102681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0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9A002209-636B-DD27-0792-12CC1709FCA5}"/>
              </a:ext>
            </a:extLst>
          </p:cNvPr>
          <p:cNvSpPr txBox="1"/>
          <p:nvPr/>
        </p:nvSpPr>
        <p:spPr>
          <a:xfrm>
            <a:off x="1725455" y="2431637"/>
            <a:ext cx="40008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0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국내 </a:t>
            </a:r>
            <a:r>
              <a:rPr lang="en-US" altLang="ko-KR" sz="20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/</a:t>
            </a:r>
            <a:r>
              <a:rPr lang="ko-KR" altLang="en-US" sz="20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전시장 혜택</a:t>
            </a:r>
            <a:endParaRPr sz="20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xmlns="" id="{7D863ADF-C9F0-14FE-C652-2634C9D0149B}"/>
              </a:ext>
            </a:extLst>
          </p:cNvPr>
          <p:cNvCxnSpPr/>
          <p:nvPr/>
        </p:nvCxnSpPr>
        <p:spPr>
          <a:xfrm>
            <a:off x="1739348" y="3031436"/>
            <a:ext cx="393589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F9D10C27-EF14-B1B3-0F28-B84CB7B47E21}"/>
              </a:ext>
            </a:extLst>
          </p:cNvPr>
          <p:cNvSpPr txBox="1"/>
          <p:nvPr/>
        </p:nvSpPr>
        <p:spPr>
          <a:xfrm>
            <a:off x="1725455" y="3269113"/>
            <a:ext cx="3949788" cy="250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동호회 맞춤형 코칭 및 강연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동호회 무료 입장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네트워킹 기회 제공 </a:t>
            </a:r>
            <a:r>
              <a:rPr lang="en-US" altLang="ko-KR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–</a:t>
            </a: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동호회 전용공간     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   제공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국내 골프장 바우처 제공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동호회 경기 지원 </a:t>
            </a:r>
            <a:r>
              <a:rPr lang="en-US" altLang="ko-KR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/</a:t>
            </a: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피팅샵</a:t>
            </a: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연계 등</a:t>
            </a:r>
            <a:endParaRPr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xmlns="" id="{4FC1428D-D260-7329-23BA-4F1CF7E2241C}"/>
              </a:ext>
            </a:extLst>
          </p:cNvPr>
          <p:cNvSpPr/>
          <p:nvPr/>
        </p:nvSpPr>
        <p:spPr>
          <a:xfrm>
            <a:off x="6361044" y="2078730"/>
            <a:ext cx="4721086" cy="4083529"/>
          </a:xfrm>
          <a:prstGeom prst="roundRect">
            <a:avLst>
              <a:gd name="adj" fmla="val 5512"/>
            </a:avLst>
          </a:prstGeom>
          <a:gradFill>
            <a:gsLst>
              <a:gs pos="0">
                <a:srgbClr val="EAC625"/>
              </a:gs>
              <a:gs pos="57000">
                <a:srgbClr val="EF8829"/>
              </a:gs>
              <a:gs pos="83000">
                <a:srgbClr val="ED5E2B"/>
              </a:gs>
              <a:gs pos="100000">
                <a:srgbClr val="F24D27"/>
              </a:gs>
            </a:gsLst>
            <a:lin ang="3600000" scaled="0"/>
          </a:gradFill>
          <a:ln>
            <a:noFill/>
          </a:ln>
          <a:effectLst>
            <a:outerShdw blurRad="460988" dist="144045" dir="8580000" sx="102681" sy="102681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000">
              <a:solidFill>
                <a:schemeClr val="bg1"/>
              </a:solidFill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E6763170-106D-3977-5435-3BD2002CBA93}"/>
              </a:ext>
            </a:extLst>
          </p:cNvPr>
          <p:cNvSpPr txBox="1"/>
          <p:nvPr/>
        </p:nvSpPr>
        <p:spPr>
          <a:xfrm>
            <a:off x="6734777" y="2431637"/>
            <a:ext cx="40008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0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해외 혜택</a:t>
            </a:r>
            <a:endParaRPr sz="20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xmlns="" id="{B006500B-BE8E-1FBA-B45F-FA93AF943FA8}"/>
              </a:ext>
            </a:extLst>
          </p:cNvPr>
          <p:cNvCxnSpPr/>
          <p:nvPr/>
        </p:nvCxnSpPr>
        <p:spPr>
          <a:xfrm>
            <a:off x="6748670" y="3031436"/>
            <a:ext cx="393589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FCAA1017-E123-2726-E67A-13A1B91100B2}"/>
              </a:ext>
            </a:extLst>
          </p:cNvPr>
          <p:cNvSpPr txBox="1"/>
          <p:nvPr/>
        </p:nvSpPr>
        <p:spPr>
          <a:xfrm>
            <a:off x="6734777" y="3269113"/>
            <a:ext cx="3949788" cy="1236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</a:t>
            </a:r>
            <a:r>
              <a:rPr lang="en-US" altLang="ko-KR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PGA </a:t>
            </a: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대회 체험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미국 </a:t>
            </a:r>
            <a:r>
              <a:rPr lang="ko-KR" altLang="en-US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올랜도</a:t>
            </a: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PGA SHOW </a:t>
            </a: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관람 제공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● </a:t>
            </a:r>
            <a:r>
              <a:rPr lang="en-US" altLang="ko-KR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Asia Top 30 </a:t>
            </a:r>
            <a:r>
              <a:rPr lang="ko-KR" altLang="en-US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골프장 바우처 제공</a:t>
            </a:r>
            <a:endParaRPr lang="en-US" altLang="ko-KR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18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682F28-4715-E576-F790-ACBEA50EB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38FB8A3C-25CC-7C49-87DF-B3A0158C1F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7030185" y="1480723"/>
            <a:ext cx="4101640" cy="5025953"/>
          </a:xfrm>
          <a:prstGeom prst="roundRect">
            <a:avLst>
              <a:gd name="adj" fmla="val 2370"/>
            </a:avLst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7A3E31D3-5372-5E4C-7CDC-71F991AAC783}"/>
              </a:ext>
            </a:extLst>
          </p:cNvPr>
          <p:cNvSpPr txBox="1"/>
          <p:nvPr/>
        </p:nvSpPr>
        <p:spPr>
          <a:xfrm>
            <a:off x="1357706" y="437372"/>
            <a:ext cx="4446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골프 </a:t>
            </a:r>
            <a:r>
              <a:rPr lang="ko-KR" altLang="en-US" sz="2800" b="1" dirty="0" err="1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용품사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Verdana"/>
              </a:rPr>
              <a:t> 특별 제공 사항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  <a:cs typeface="Verdana"/>
            </a:endParaRPr>
          </a:p>
        </p:txBody>
      </p:sp>
      <p:cxnSp>
        <p:nvCxnSpPr>
          <p:cNvPr id="31" name="직선 연결선 19">
            <a:extLst>
              <a:ext uri="{FF2B5EF4-FFF2-40B4-BE49-F238E27FC236}">
                <a16:creationId xmlns:a16="http://schemas.microsoft.com/office/drawing/2014/main" xmlns="" id="{22BC9D84-8644-BD93-30CD-6AA427DEA266}"/>
              </a:ext>
            </a:extLst>
          </p:cNvPr>
          <p:cNvCxnSpPr>
            <a:cxnSpLocks/>
          </p:cNvCxnSpPr>
          <p:nvPr/>
        </p:nvCxnSpPr>
        <p:spPr>
          <a:xfrm>
            <a:off x="1357707" y="1138013"/>
            <a:ext cx="9774118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xmlns="" id="{207C9990-0E06-DE28-2E6C-F91120E8E7BF}"/>
              </a:ext>
            </a:extLst>
          </p:cNvPr>
          <p:cNvSpPr/>
          <p:nvPr/>
        </p:nvSpPr>
        <p:spPr>
          <a:xfrm>
            <a:off x="10775874" y="462786"/>
            <a:ext cx="355951" cy="3559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/>
              <a:t>6</a:t>
            </a:r>
            <a:endParaRPr kumimoji="1" lang="ko-KR" altLang="en-US" sz="16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B6AC3FC7-7D13-65DC-5881-293DE203B115}"/>
              </a:ext>
            </a:extLst>
          </p:cNvPr>
          <p:cNvGrpSpPr/>
          <p:nvPr/>
        </p:nvGrpSpPr>
        <p:grpSpPr>
          <a:xfrm>
            <a:off x="1334118" y="1500602"/>
            <a:ext cx="5176012" cy="685800"/>
            <a:chOff x="1314240" y="1471535"/>
            <a:chExt cx="5176012" cy="685800"/>
          </a:xfrm>
        </p:grpSpPr>
        <p:sp>
          <p:nvSpPr>
            <p:cNvPr id="5" name="모서리가 둥근 직사각형 4">
              <a:extLst>
                <a:ext uri="{FF2B5EF4-FFF2-40B4-BE49-F238E27FC236}">
                  <a16:creationId xmlns:a16="http://schemas.microsoft.com/office/drawing/2014/main" xmlns="" id="{E3AFE87E-A4AC-5C2C-282D-F9F3A6195B62}"/>
                </a:ext>
              </a:extLst>
            </p:cNvPr>
            <p:cNvSpPr/>
            <p:nvPr/>
          </p:nvSpPr>
          <p:spPr>
            <a:xfrm>
              <a:off x="1314240" y="1471535"/>
              <a:ext cx="5176012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E4491E6-924E-5966-6167-CD723BE1E32C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EEF53D3-94C6-6D7C-7B24-D9067D26AA9E}"/>
                </a:ext>
              </a:extLst>
            </p:cNvPr>
            <p:cNvSpPr txBox="1"/>
            <p:nvPr/>
          </p:nvSpPr>
          <p:spPr>
            <a:xfrm>
              <a:off x="1903870" y="1627919"/>
              <a:ext cx="43379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참가 </a:t>
              </a:r>
              <a:r>
                <a:rPr lang="ko-KR" altLang="en-US" sz="1800" b="1" dirty="0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신청시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</a:t>
              </a:r>
              <a:r>
                <a:rPr lang="ko-KR" altLang="en-US" sz="1800" b="1" dirty="0" err="1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시타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UNEEKOR 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시스템 제공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11" name="직선 연결선[R] 10">
              <a:extLst>
                <a:ext uri="{FF2B5EF4-FFF2-40B4-BE49-F238E27FC236}">
                  <a16:creationId xmlns:a16="http://schemas.microsoft.com/office/drawing/2014/main" xmlns="" id="{BF12CBAB-41AF-596A-22D9-9485E751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74BE0884-E0C9-E4C8-6830-8A6B4AAAFA23}"/>
              </a:ext>
            </a:extLst>
          </p:cNvPr>
          <p:cNvGrpSpPr/>
          <p:nvPr/>
        </p:nvGrpSpPr>
        <p:grpSpPr>
          <a:xfrm>
            <a:off x="1334118" y="2447292"/>
            <a:ext cx="5176012" cy="956180"/>
            <a:chOff x="1314240" y="1471535"/>
            <a:chExt cx="5176012" cy="956180"/>
          </a:xfrm>
        </p:grpSpPr>
        <p:sp>
          <p:nvSpPr>
            <p:cNvPr id="19" name="모서리가 둥근 직사각형 18">
              <a:extLst>
                <a:ext uri="{FF2B5EF4-FFF2-40B4-BE49-F238E27FC236}">
                  <a16:creationId xmlns:a16="http://schemas.microsoft.com/office/drawing/2014/main" xmlns="" id="{14C09459-8926-F34F-37B7-D777ED340CF8}"/>
                </a:ext>
              </a:extLst>
            </p:cNvPr>
            <p:cNvSpPr/>
            <p:nvPr/>
          </p:nvSpPr>
          <p:spPr>
            <a:xfrm>
              <a:off x="1314240" y="1471535"/>
              <a:ext cx="5176012" cy="9561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E2DF6B0-1A5B-A849-3CBF-EDFAB28CA81D}"/>
                </a:ext>
              </a:extLst>
            </p:cNvPr>
            <p:cNvSpPr txBox="1"/>
            <p:nvPr/>
          </p:nvSpPr>
          <p:spPr>
            <a:xfrm>
              <a:off x="1383813" y="1656462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34EA6E9-F317-7EC9-AA1A-DC3B89E5A515}"/>
                </a:ext>
              </a:extLst>
            </p:cNvPr>
            <p:cNvSpPr txBox="1"/>
            <p:nvPr/>
          </p:nvSpPr>
          <p:spPr>
            <a:xfrm>
              <a:off x="1903870" y="1508651"/>
              <a:ext cx="3940327" cy="793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Ambassador Day 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운영 지원 및 홍보</a:t>
              </a:r>
              <a:endParaRPr lang="en-US" altLang="ko-KR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VIP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티켓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(30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만원상당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30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장 지원</a:t>
              </a:r>
              <a:endParaRPr lang="en-US" altLang="ko-KR" sz="14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22" name="직선 연결선[R] 21">
              <a:extLst>
                <a:ext uri="{FF2B5EF4-FFF2-40B4-BE49-F238E27FC236}">
                  <a16:creationId xmlns:a16="http://schemas.microsoft.com/office/drawing/2014/main" xmlns="" id="{99BDEBF7-66F7-9274-D167-8FEAB9221055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674026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79767268-E144-D8F4-617F-771E3D249C4B}"/>
              </a:ext>
            </a:extLst>
          </p:cNvPr>
          <p:cNvGrpSpPr/>
          <p:nvPr/>
        </p:nvGrpSpPr>
        <p:grpSpPr>
          <a:xfrm>
            <a:off x="1334118" y="3642131"/>
            <a:ext cx="5176012" cy="956180"/>
            <a:chOff x="1314240" y="1471535"/>
            <a:chExt cx="5176012" cy="956180"/>
          </a:xfrm>
        </p:grpSpPr>
        <p:sp>
          <p:nvSpPr>
            <p:cNvPr id="25" name="모서리가 둥근 직사각형 24">
              <a:extLst>
                <a:ext uri="{FF2B5EF4-FFF2-40B4-BE49-F238E27FC236}">
                  <a16:creationId xmlns:a16="http://schemas.microsoft.com/office/drawing/2014/main" xmlns="" id="{A6030B4C-2CDE-F398-CE4A-38358071B333}"/>
                </a:ext>
              </a:extLst>
            </p:cNvPr>
            <p:cNvSpPr/>
            <p:nvPr/>
          </p:nvSpPr>
          <p:spPr>
            <a:xfrm>
              <a:off x="1314240" y="1471535"/>
              <a:ext cx="5176012" cy="9561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990BFD7-D428-AAEF-60E9-6BE312576080}"/>
                </a:ext>
              </a:extLst>
            </p:cNvPr>
            <p:cNvSpPr txBox="1"/>
            <p:nvPr/>
          </p:nvSpPr>
          <p:spPr>
            <a:xfrm>
              <a:off x="1383813" y="1646523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2789908-517E-B07B-5BF3-E9223C33F51E}"/>
                </a:ext>
              </a:extLst>
            </p:cNvPr>
            <p:cNvSpPr txBox="1"/>
            <p:nvPr/>
          </p:nvSpPr>
          <p:spPr>
            <a:xfrm>
              <a:off x="1903870" y="1508651"/>
              <a:ext cx="4089424" cy="793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Ambassador Day </a:t>
              </a:r>
              <a:r>
                <a:rPr lang="ko-KR" altLang="en-US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운영 지원 및 홍보</a:t>
              </a:r>
              <a:endParaRPr lang="en-US" altLang="ko-KR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수입 자동차 시승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고급 위스키 시음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,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Catering </a:t>
              </a:r>
              <a:r>
                <a:rPr lang="ko-KR" altLang="en-US" sz="1400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제공</a:t>
              </a:r>
              <a:endParaRPr lang="en-US" altLang="ko-KR" sz="1400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28" name="직선 연결선[R] 27">
              <a:extLst>
                <a:ext uri="{FF2B5EF4-FFF2-40B4-BE49-F238E27FC236}">
                  <a16:creationId xmlns:a16="http://schemas.microsoft.com/office/drawing/2014/main" xmlns="" id="{F70D0837-01FD-2E69-072C-13609FE2729C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674026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A50675EC-8B28-F7D7-50BA-7D78B9DE31A5}"/>
              </a:ext>
            </a:extLst>
          </p:cNvPr>
          <p:cNvGrpSpPr/>
          <p:nvPr/>
        </p:nvGrpSpPr>
        <p:grpSpPr>
          <a:xfrm>
            <a:off x="1334117" y="4836800"/>
            <a:ext cx="5176011" cy="685800"/>
            <a:chOff x="1314239" y="1471535"/>
            <a:chExt cx="5176011" cy="685800"/>
          </a:xfrm>
        </p:grpSpPr>
        <p:sp>
          <p:nvSpPr>
            <p:cNvPr id="36" name="모서리가 둥근 직사각형 35">
              <a:extLst>
                <a:ext uri="{FF2B5EF4-FFF2-40B4-BE49-F238E27FC236}">
                  <a16:creationId xmlns:a16="http://schemas.microsoft.com/office/drawing/2014/main" xmlns="" id="{DABFA8DF-C60A-918C-3742-7D8F344DA108}"/>
                </a:ext>
              </a:extLst>
            </p:cNvPr>
            <p:cNvSpPr/>
            <p:nvPr/>
          </p:nvSpPr>
          <p:spPr>
            <a:xfrm>
              <a:off x="1314239" y="1471535"/>
              <a:ext cx="5176011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B9219D8-694E-F03E-C94E-8AE1ABD4EF4E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BB6946F-D072-6C55-14FE-9A5AEA47A5C0}"/>
                </a:ext>
              </a:extLst>
            </p:cNvPr>
            <p:cNvSpPr txBox="1"/>
            <p:nvPr/>
          </p:nvSpPr>
          <p:spPr>
            <a:xfrm>
              <a:off x="1903870" y="1627919"/>
              <a:ext cx="43379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Tour Van </a:t>
              </a:r>
              <a:r>
                <a:rPr lang="ko-KR" altLang="en-US" sz="1800" b="1" dirty="0">
                  <a:solidFill>
                    <a:schemeClr val="tx2">
                      <a:lumMod val="50000"/>
                    </a:schemeClr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지원</a:t>
              </a:r>
              <a:endParaRPr lang="en-US" altLang="ko-KR" sz="1800" b="1" dirty="0">
                <a:solidFill>
                  <a:schemeClr val="tx2">
                    <a:lumMod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39" name="직선 연결선[R] 38">
              <a:extLst>
                <a:ext uri="{FF2B5EF4-FFF2-40B4-BE49-F238E27FC236}">
                  <a16:creationId xmlns:a16="http://schemas.microsoft.com/office/drawing/2014/main" xmlns="" id="{BD9A2AD5-FD5B-C903-DD7F-63537AE36774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0CF1B9F3-99A0-08CC-6282-2B73928488A0}"/>
              </a:ext>
            </a:extLst>
          </p:cNvPr>
          <p:cNvGrpSpPr/>
          <p:nvPr/>
        </p:nvGrpSpPr>
        <p:grpSpPr>
          <a:xfrm>
            <a:off x="1334118" y="5759448"/>
            <a:ext cx="5176010" cy="685800"/>
            <a:chOff x="1314240" y="1471535"/>
            <a:chExt cx="5176010" cy="685800"/>
          </a:xfrm>
        </p:grpSpPr>
        <p:sp>
          <p:nvSpPr>
            <p:cNvPr id="42" name="모서리가 둥근 직사각형 41">
              <a:extLst>
                <a:ext uri="{FF2B5EF4-FFF2-40B4-BE49-F238E27FC236}">
                  <a16:creationId xmlns:a16="http://schemas.microsoft.com/office/drawing/2014/main" xmlns="" id="{8C10893E-E3CA-2BA4-90D3-2BA83146C564}"/>
                </a:ext>
              </a:extLst>
            </p:cNvPr>
            <p:cNvSpPr/>
            <p:nvPr/>
          </p:nvSpPr>
          <p:spPr>
            <a:xfrm>
              <a:off x="1314240" y="1471535"/>
              <a:ext cx="517601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4071" dist="99093" dir="7800000" sx="103000" sy="103000" algn="ctr" rotWithShape="0">
                <a:srgbClr val="000000">
                  <a:alpha val="575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246BE64-C638-05F1-D18F-C9B6A273DEAB}"/>
                </a:ext>
              </a:extLst>
            </p:cNvPr>
            <p:cNvSpPr txBox="1"/>
            <p:nvPr/>
          </p:nvSpPr>
          <p:spPr>
            <a:xfrm>
              <a:off x="1383813" y="1527255"/>
              <a:ext cx="548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3200" dirty="0">
                  <a:solidFill>
                    <a:srgbClr val="FD6F00"/>
                  </a:solidFill>
                  <a:latin typeface="Helvetica" pitchFamily="2" charset="0"/>
                  <a:ea typeface="NanumGothic" panose="020D0604000000000000" pitchFamily="34" charset="-127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91E1EF8-5134-385C-FB1B-F61FDB40F03D}"/>
                </a:ext>
              </a:extLst>
            </p:cNvPr>
            <p:cNvSpPr txBox="1"/>
            <p:nvPr/>
          </p:nvSpPr>
          <p:spPr>
            <a:xfrm>
              <a:off x="1903870" y="1627919"/>
              <a:ext cx="43379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b="1" dirty="0">
                  <a:solidFill>
                    <a:srgbClr val="FF0000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참가비 </a:t>
              </a:r>
              <a:r>
                <a:rPr lang="en-US" altLang="ko-KR" b="1" dirty="0">
                  <a:solidFill>
                    <a:srgbClr val="FF0000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5,500,000 (VAT</a:t>
              </a:r>
              <a:r>
                <a:rPr lang="ko-KR" altLang="en-US" b="1" dirty="0">
                  <a:solidFill>
                    <a:srgbClr val="FF0000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별도</a:t>
              </a:r>
              <a:r>
                <a:rPr lang="en-US" altLang="ko-KR" b="1" dirty="0">
                  <a:solidFill>
                    <a:srgbClr val="FF0000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)</a:t>
              </a:r>
              <a:r>
                <a:rPr lang="ko-KR" altLang="en-US" b="1" dirty="0">
                  <a:solidFill>
                    <a:srgbClr val="FF0000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 </a:t>
              </a:r>
              <a:r>
                <a:rPr lang="en-US" altLang="ko-KR" b="1" dirty="0">
                  <a:solidFill>
                    <a:srgbClr val="FF0000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6m x </a:t>
              </a:r>
              <a:r>
                <a:rPr lang="en-US" altLang="ko-KR" b="1" dirty="0" smtClean="0">
                  <a:solidFill>
                    <a:srgbClr val="FF0000"/>
                  </a:solidFill>
                  <a:latin typeface="NanumGothic" panose="020D0604000000000000" pitchFamily="34" charset="-127"/>
                  <a:ea typeface="NanumGothic" panose="020D0604000000000000" pitchFamily="34" charset="-127"/>
                </a:rPr>
                <a:t>3m</a:t>
              </a:r>
              <a:endParaRPr lang="en-US" altLang="ko-KR" sz="1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cxnSp>
          <p:nvCxnSpPr>
            <p:cNvPr id="45" name="직선 연결선[R] 44">
              <a:extLst>
                <a:ext uri="{FF2B5EF4-FFF2-40B4-BE49-F238E27FC236}">
                  <a16:creationId xmlns:a16="http://schemas.microsoft.com/office/drawing/2014/main" xmlns="" id="{9DEDA65A-1B7E-8678-4AFD-1E09BD252574}"/>
                </a:ext>
              </a:extLst>
            </p:cNvPr>
            <p:cNvCxnSpPr>
              <a:cxnSpLocks/>
            </p:cNvCxnSpPr>
            <p:nvPr/>
          </p:nvCxnSpPr>
          <p:spPr>
            <a:xfrm>
              <a:off x="1823231" y="1627919"/>
              <a:ext cx="0" cy="343370"/>
            </a:xfrm>
            <a:prstGeom prst="line">
              <a:avLst/>
            </a:prstGeom>
            <a:ln w="9525">
              <a:solidFill>
                <a:srgbClr val="FD6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995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22464</TotalTime>
  <Words>1030</Words>
  <Application>Microsoft Office PowerPoint</Application>
  <PresentationFormat>와이드스크린</PresentationFormat>
  <Paragraphs>234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Helvetica Light</vt:lpstr>
      <vt:lpstr>NanumGothic</vt:lpstr>
      <vt:lpstr>NANUMGOTHIC EXTRABOLD</vt:lpstr>
      <vt:lpstr>나눔고딕</vt:lpstr>
      <vt:lpstr>맑은 고딕</vt:lpstr>
      <vt:lpstr>Arial</vt:lpstr>
      <vt:lpstr>Calibri</vt:lpstr>
      <vt:lpstr>Helvetica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허/heo 광일/sunny</dc:creator>
  <cp:lastModifiedBy>허/heo 광일/sunny</cp:lastModifiedBy>
  <cp:revision>106</cp:revision>
  <cp:lastPrinted>2024-11-04T00:18:38Z</cp:lastPrinted>
  <dcterms:created xsi:type="dcterms:W3CDTF">2024-10-04T01:35:42Z</dcterms:created>
  <dcterms:modified xsi:type="dcterms:W3CDTF">2024-11-04T00:20:55Z</dcterms:modified>
</cp:coreProperties>
</file>